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1CB895-0DAF-46EB-BCC1-D5E4A152B319}">
  <a:tblStyle styleId="{971CB895-0DAF-46EB-BCC1-D5E4A152B31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6e492b8f7_1_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6e492b8f7_1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46e492b8f7_1_68: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6e492b8f7_1_6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6e492b8f7_1_87: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6e492b8f7_1_8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46e492b8f7_1_23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6e492b8f7_1_23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46e492b8f7_1_256: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6e492b8f7_1_25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46e492b8f7_1_269: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e492b8f7_1_26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46e492b8f7_1_322: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6e492b8f7_1_32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46e492b8f7_1_284: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6e492b8f7_1_28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eceb008b4_0_9: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eceb008b4_0_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i13: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i1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7"/>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i19: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i1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7"/>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d2e21051_312: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d2e21051_31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i29: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i2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7"/>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d2e21051_38: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d2e21051_3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i68: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i6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7"/>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d583ec61_111: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d583ec61_11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d583ec61_1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d583ec61_1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7"/>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46e492b8f7_1_311: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6e492b8f7_1_31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d26073cec_0_7: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d26073cec_0_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https://www.biologycorner.com/worksheets/genetics_2traits_bio2.html  - rabbits</a:t>
            </a:r>
            <a:br>
              <a:rPr lang="en-US"/>
            </a:br>
            <a:r>
              <a:rPr lang="en-US"/>
              <a:t>https://drive.google.com/file/d/0Bx72aSXCBO09MHEybjFJeXJ5UEk/view  - guinea pigs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4234e646_0_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4234e646_0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d26073cec_0_14: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d26073cec_0_1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d26073cec_0_18: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d26073cec_0_1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6e492b8f7_1_7: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6e492b8f7_1_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d26073cec_0_73: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d26073cec_0_7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46e492b8f7_1_14: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6e492b8f7_1_1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46e492b8f7_1_34: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6e492b8f7_1_3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46e492b8f7_1_4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6e492b8f7_1_4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46e492b8f7_1_31: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6e492b8f7_1_3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46e492b8f7_1_55: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6e492b8f7_1_5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46e492b8f7_1_61: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6e492b8f7_1_6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3125" lIns="93125" spcFirstLastPara="1" rIns="93125" wrap="square" tIns="93125">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3125" lIns="93125" spcFirstLastPara="1" rIns="93125" wrap="square" tIns="93125">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3125" lIns="93125" spcFirstLastPara="1" rIns="93125" wrap="square" tIns="93125">
            <a:noAutofit/>
          </a:bodyPr>
          <a:lstStyle>
            <a:lvl1pPr lvl="0" algn="ctr">
              <a:spcBef>
                <a:spcPts val="0"/>
              </a:spcBef>
              <a:spcAft>
                <a:spcPts val="0"/>
              </a:spcAft>
              <a:buSzPts val="12200"/>
              <a:buNone/>
              <a:defRPr sz="12200"/>
            </a:lvl1pPr>
            <a:lvl2pPr lvl="1" algn="ctr">
              <a:spcBef>
                <a:spcPts val="0"/>
              </a:spcBef>
              <a:spcAft>
                <a:spcPts val="0"/>
              </a:spcAft>
              <a:buSzPts val="12200"/>
              <a:buNone/>
              <a:defRPr sz="12200"/>
            </a:lvl2pPr>
            <a:lvl3pPr lvl="2" algn="ctr">
              <a:spcBef>
                <a:spcPts val="0"/>
              </a:spcBef>
              <a:spcAft>
                <a:spcPts val="0"/>
              </a:spcAft>
              <a:buSzPts val="12200"/>
              <a:buNone/>
              <a:defRPr sz="12200"/>
            </a:lvl3pPr>
            <a:lvl4pPr lvl="3" algn="ctr">
              <a:spcBef>
                <a:spcPts val="0"/>
              </a:spcBef>
              <a:spcAft>
                <a:spcPts val="0"/>
              </a:spcAft>
              <a:buSzPts val="12200"/>
              <a:buNone/>
              <a:defRPr sz="12200"/>
            </a:lvl4pPr>
            <a:lvl5pPr lvl="4" algn="ctr">
              <a:spcBef>
                <a:spcPts val="0"/>
              </a:spcBef>
              <a:spcAft>
                <a:spcPts val="0"/>
              </a:spcAft>
              <a:buSzPts val="12200"/>
              <a:buNone/>
              <a:defRPr sz="12200"/>
            </a:lvl5pPr>
            <a:lvl6pPr lvl="5" algn="ctr">
              <a:spcBef>
                <a:spcPts val="0"/>
              </a:spcBef>
              <a:spcAft>
                <a:spcPts val="0"/>
              </a:spcAft>
              <a:buSzPts val="12200"/>
              <a:buNone/>
              <a:defRPr sz="12200"/>
            </a:lvl6pPr>
            <a:lvl7pPr lvl="6" algn="ctr">
              <a:spcBef>
                <a:spcPts val="0"/>
              </a:spcBef>
              <a:spcAft>
                <a:spcPts val="0"/>
              </a:spcAft>
              <a:buSzPts val="12200"/>
              <a:buNone/>
              <a:defRPr sz="12200"/>
            </a:lvl7pPr>
            <a:lvl8pPr lvl="7" algn="ctr">
              <a:spcBef>
                <a:spcPts val="0"/>
              </a:spcBef>
              <a:spcAft>
                <a:spcPts val="0"/>
              </a:spcAft>
              <a:buSzPts val="12200"/>
              <a:buNone/>
              <a:defRPr sz="12200"/>
            </a:lvl8pPr>
            <a:lvl9pPr lvl="8" algn="ctr">
              <a:spcBef>
                <a:spcPts val="0"/>
              </a:spcBef>
              <a:spcAft>
                <a:spcPts val="0"/>
              </a:spcAft>
              <a:buSzPts val="12200"/>
              <a:buNone/>
              <a:defRPr sz="122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3125" lIns="93125" spcFirstLastPara="1" rIns="93125" wrap="square" tIns="93125">
            <a:noAutofit/>
          </a:bodyPr>
          <a:lstStyle>
            <a:lvl1pPr indent="-342900" lvl="0" marL="457200" algn="ctr">
              <a:spcBef>
                <a:spcPts val="0"/>
              </a:spcBef>
              <a:spcAft>
                <a:spcPts val="0"/>
              </a:spcAft>
              <a:buSzPts val="1800"/>
              <a:buChar char="●"/>
              <a:defRPr/>
            </a:lvl1pPr>
            <a:lvl2pPr indent="-317500" lvl="1" marL="914400" algn="ctr">
              <a:spcBef>
                <a:spcPts val="1700"/>
              </a:spcBef>
              <a:spcAft>
                <a:spcPts val="0"/>
              </a:spcAft>
              <a:buSzPts val="1400"/>
              <a:buChar char="○"/>
              <a:defRPr/>
            </a:lvl2pPr>
            <a:lvl3pPr indent="-317500" lvl="2" marL="1371600" algn="ctr">
              <a:spcBef>
                <a:spcPts val="1700"/>
              </a:spcBef>
              <a:spcAft>
                <a:spcPts val="0"/>
              </a:spcAft>
              <a:buSzPts val="1400"/>
              <a:buChar char="■"/>
              <a:defRPr/>
            </a:lvl3pPr>
            <a:lvl4pPr indent="-317500" lvl="3" marL="1828800" algn="ctr">
              <a:spcBef>
                <a:spcPts val="1700"/>
              </a:spcBef>
              <a:spcAft>
                <a:spcPts val="0"/>
              </a:spcAft>
              <a:buSzPts val="1400"/>
              <a:buChar char="●"/>
              <a:defRPr/>
            </a:lvl4pPr>
            <a:lvl5pPr indent="-317500" lvl="4" marL="2286000" algn="ctr">
              <a:spcBef>
                <a:spcPts val="1700"/>
              </a:spcBef>
              <a:spcAft>
                <a:spcPts val="0"/>
              </a:spcAft>
              <a:buSzPts val="1400"/>
              <a:buChar char="○"/>
              <a:defRPr/>
            </a:lvl5pPr>
            <a:lvl6pPr indent="-317500" lvl="5" marL="2743200" algn="ctr">
              <a:spcBef>
                <a:spcPts val="1700"/>
              </a:spcBef>
              <a:spcAft>
                <a:spcPts val="0"/>
              </a:spcAft>
              <a:buSzPts val="1400"/>
              <a:buChar char="■"/>
              <a:defRPr/>
            </a:lvl6pPr>
            <a:lvl7pPr indent="-317500" lvl="6" marL="3200400" algn="ctr">
              <a:spcBef>
                <a:spcPts val="1700"/>
              </a:spcBef>
              <a:spcAft>
                <a:spcPts val="0"/>
              </a:spcAft>
              <a:buSzPts val="1400"/>
              <a:buChar char="●"/>
              <a:defRPr/>
            </a:lvl7pPr>
            <a:lvl8pPr indent="-317500" lvl="7" marL="3657600" algn="ctr">
              <a:spcBef>
                <a:spcPts val="1700"/>
              </a:spcBef>
              <a:spcAft>
                <a:spcPts val="0"/>
              </a:spcAft>
              <a:buSzPts val="1400"/>
              <a:buChar char="○"/>
              <a:defRPr/>
            </a:lvl8pPr>
            <a:lvl9pPr indent="-317500" lvl="8" marL="4114800" algn="ctr">
              <a:spcBef>
                <a:spcPts val="1700"/>
              </a:spcBef>
              <a:spcAft>
                <a:spcPts val="17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3125" lIns="93125" spcFirstLastPara="1" rIns="93125" wrap="square" tIns="931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3125" lIns="93125" spcFirstLastPara="1" rIns="93125" wrap="square" tIns="93125">
            <a:noAutofit/>
          </a:bodyPr>
          <a:lstStyle>
            <a:lvl1pPr indent="-342900" lvl="0" marL="457200">
              <a:spcBef>
                <a:spcPts val="0"/>
              </a:spcBef>
              <a:spcAft>
                <a:spcPts val="0"/>
              </a:spcAft>
              <a:buSzPts val="1800"/>
              <a:buChar char="●"/>
              <a:defRPr/>
            </a:lvl1pPr>
            <a:lvl2pPr indent="-317500" lvl="1" marL="914400">
              <a:spcBef>
                <a:spcPts val="1700"/>
              </a:spcBef>
              <a:spcAft>
                <a:spcPts val="0"/>
              </a:spcAft>
              <a:buSzPts val="1400"/>
              <a:buChar char="○"/>
              <a:defRPr/>
            </a:lvl2pPr>
            <a:lvl3pPr indent="-317500" lvl="2" marL="1371600">
              <a:spcBef>
                <a:spcPts val="1700"/>
              </a:spcBef>
              <a:spcAft>
                <a:spcPts val="0"/>
              </a:spcAft>
              <a:buSzPts val="1400"/>
              <a:buChar char="■"/>
              <a:defRPr/>
            </a:lvl3pPr>
            <a:lvl4pPr indent="-317500" lvl="3" marL="1828800">
              <a:spcBef>
                <a:spcPts val="1700"/>
              </a:spcBef>
              <a:spcAft>
                <a:spcPts val="0"/>
              </a:spcAft>
              <a:buSzPts val="1400"/>
              <a:buChar char="●"/>
              <a:defRPr/>
            </a:lvl4pPr>
            <a:lvl5pPr indent="-317500" lvl="4" marL="2286000">
              <a:spcBef>
                <a:spcPts val="1700"/>
              </a:spcBef>
              <a:spcAft>
                <a:spcPts val="0"/>
              </a:spcAft>
              <a:buSzPts val="1400"/>
              <a:buChar char="○"/>
              <a:defRPr/>
            </a:lvl5pPr>
            <a:lvl6pPr indent="-317500" lvl="5" marL="2743200">
              <a:spcBef>
                <a:spcPts val="1700"/>
              </a:spcBef>
              <a:spcAft>
                <a:spcPts val="0"/>
              </a:spcAft>
              <a:buSzPts val="1400"/>
              <a:buChar char="■"/>
              <a:defRPr/>
            </a:lvl6pPr>
            <a:lvl7pPr indent="-317500" lvl="6" marL="3200400">
              <a:spcBef>
                <a:spcPts val="1700"/>
              </a:spcBef>
              <a:spcAft>
                <a:spcPts val="0"/>
              </a:spcAft>
              <a:buSzPts val="1400"/>
              <a:buChar char="●"/>
              <a:defRPr/>
            </a:lvl7pPr>
            <a:lvl8pPr indent="-317500" lvl="7" marL="3657600">
              <a:spcBef>
                <a:spcPts val="1700"/>
              </a:spcBef>
              <a:spcAft>
                <a:spcPts val="0"/>
              </a:spcAft>
              <a:buSzPts val="1400"/>
              <a:buChar char="○"/>
              <a:defRPr/>
            </a:lvl8pPr>
            <a:lvl9pPr indent="-317500" lvl="8" marL="4114800">
              <a:spcBef>
                <a:spcPts val="1700"/>
              </a:spcBef>
              <a:spcAft>
                <a:spcPts val="17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3125" lIns="93125" spcFirstLastPara="1" rIns="93125" wrap="square" tIns="93125">
            <a:noAutofit/>
          </a:bodyPr>
          <a:lstStyle>
            <a:lvl1pPr indent="-317500" lvl="0" marL="457200">
              <a:spcBef>
                <a:spcPts val="0"/>
              </a:spcBef>
              <a:spcAft>
                <a:spcPts val="0"/>
              </a:spcAft>
              <a:buSzPts val="1400"/>
              <a:buChar char="●"/>
              <a:defRPr sz="1400"/>
            </a:lvl1pPr>
            <a:lvl2pPr indent="-304800" lvl="1" marL="914400">
              <a:spcBef>
                <a:spcPts val="1700"/>
              </a:spcBef>
              <a:spcAft>
                <a:spcPts val="0"/>
              </a:spcAft>
              <a:buSzPts val="1200"/>
              <a:buChar char="○"/>
              <a:defRPr sz="1200"/>
            </a:lvl2pPr>
            <a:lvl3pPr indent="-304800" lvl="2" marL="1371600">
              <a:spcBef>
                <a:spcPts val="1700"/>
              </a:spcBef>
              <a:spcAft>
                <a:spcPts val="0"/>
              </a:spcAft>
              <a:buSzPts val="1200"/>
              <a:buChar char="■"/>
              <a:defRPr sz="1200"/>
            </a:lvl3pPr>
            <a:lvl4pPr indent="-304800" lvl="3" marL="1828800">
              <a:spcBef>
                <a:spcPts val="1700"/>
              </a:spcBef>
              <a:spcAft>
                <a:spcPts val="0"/>
              </a:spcAft>
              <a:buSzPts val="1200"/>
              <a:buChar char="●"/>
              <a:defRPr sz="1200"/>
            </a:lvl4pPr>
            <a:lvl5pPr indent="-304800" lvl="4" marL="2286000">
              <a:spcBef>
                <a:spcPts val="1700"/>
              </a:spcBef>
              <a:spcAft>
                <a:spcPts val="0"/>
              </a:spcAft>
              <a:buSzPts val="1200"/>
              <a:buChar char="○"/>
              <a:defRPr sz="1200"/>
            </a:lvl5pPr>
            <a:lvl6pPr indent="-304800" lvl="5" marL="2743200">
              <a:spcBef>
                <a:spcPts val="1700"/>
              </a:spcBef>
              <a:spcAft>
                <a:spcPts val="0"/>
              </a:spcAft>
              <a:buSzPts val="1200"/>
              <a:buChar char="■"/>
              <a:defRPr sz="1200"/>
            </a:lvl6pPr>
            <a:lvl7pPr indent="-304800" lvl="6" marL="3200400">
              <a:spcBef>
                <a:spcPts val="1700"/>
              </a:spcBef>
              <a:spcAft>
                <a:spcPts val="0"/>
              </a:spcAft>
              <a:buSzPts val="1200"/>
              <a:buChar char="●"/>
              <a:defRPr sz="1200"/>
            </a:lvl7pPr>
            <a:lvl8pPr indent="-304800" lvl="7" marL="3657600">
              <a:spcBef>
                <a:spcPts val="1700"/>
              </a:spcBef>
              <a:spcAft>
                <a:spcPts val="0"/>
              </a:spcAft>
              <a:buSzPts val="1200"/>
              <a:buChar char="○"/>
              <a:defRPr sz="1200"/>
            </a:lvl8pPr>
            <a:lvl9pPr indent="-304800" lvl="8" marL="4114800">
              <a:spcBef>
                <a:spcPts val="1700"/>
              </a:spcBef>
              <a:spcAft>
                <a:spcPts val="17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3125" lIns="93125" spcFirstLastPara="1" rIns="93125" wrap="square" tIns="93125">
            <a:noAutofit/>
          </a:bodyPr>
          <a:lstStyle>
            <a:lvl1pPr indent="-317500" lvl="0" marL="457200">
              <a:spcBef>
                <a:spcPts val="0"/>
              </a:spcBef>
              <a:spcAft>
                <a:spcPts val="0"/>
              </a:spcAft>
              <a:buSzPts val="1400"/>
              <a:buChar char="●"/>
              <a:defRPr sz="1400"/>
            </a:lvl1pPr>
            <a:lvl2pPr indent="-304800" lvl="1" marL="914400">
              <a:spcBef>
                <a:spcPts val="1700"/>
              </a:spcBef>
              <a:spcAft>
                <a:spcPts val="0"/>
              </a:spcAft>
              <a:buSzPts val="1200"/>
              <a:buChar char="○"/>
              <a:defRPr sz="1200"/>
            </a:lvl2pPr>
            <a:lvl3pPr indent="-304800" lvl="2" marL="1371600">
              <a:spcBef>
                <a:spcPts val="1700"/>
              </a:spcBef>
              <a:spcAft>
                <a:spcPts val="0"/>
              </a:spcAft>
              <a:buSzPts val="1200"/>
              <a:buChar char="■"/>
              <a:defRPr sz="1200"/>
            </a:lvl3pPr>
            <a:lvl4pPr indent="-304800" lvl="3" marL="1828800">
              <a:spcBef>
                <a:spcPts val="1700"/>
              </a:spcBef>
              <a:spcAft>
                <a:spcPts val="0"/>
              </a:spcAft>
              <a:buSzPts val="1200"/>
              <a:buChar char="●"/>
              <a:defRPr sz="1200"/>
            </a:lvl4pPr>
            <a:lvl5pPr indent="-304800" lvl="4" marL="2286000">
              <a:spcBef>
                <a:spcPts val="1700"/>
              </a:spcBef>
              <a:spcAft>
                <a:spcPts val="0"/>
              </a:spcAft>
              <a:buSzPts val="1200"/>
              <a:buChar char="○"/>
              <a:defRPr sz="1200"/>
            </a:lvl5pPr>
            <a:lvl6pPr indent="-304800" lvl="5" marL="2743200">
              <a:spcBef>
                <a:spcPts val="1700"/>
              </a:spcBef>
              <a:spcAft>
                <a:spcPts val="0"/>
              </a:spcAft>
              <a:buSzPts val="1200"/>
              <a:buChar char="■"/>
              <a:defRPr sz="1200"/>
            </a:lvl6pPr>
            <a:lvl7pPr indent="-304800" lvl="6" marL="3200400">
              <a:spcBef>
                <a:spcPts val="1700"/>
              </a:spcBef>
              <a:spcAft>
                <a:spcPts val="0"/>
              </a:spcAft>
              <a:buSzPts val="1200"/>
              <a:buChar char="●"/>
              <a:defRPr sz="1200"/>
            </a:lvl7pPr>
            <a:lvl8pPr indent="-304800" lvl="7" marL="3657600">
              <a:spcBef>
                <a:spcPts val="1700"/>
              </a:spcBef>
              <a:spcAft>
                <a:spcPts val="0"/>
              </a:spcAft>
              <a:buSzPts val="1200"/>
              <a:buChar char="○"/>
              <a:defRPr sz="1200"/>
            </a:lvl8pPr>
            <a:lvl9pPr indent="-304800" lvl="8" marL="4114800">
              <a:spcBef>
                <a:spcPts val="1700"/>
              </a:spcBef>
              <a:spcAft>
                <a:spcPts val="17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3125" lIns="93125" spcFirstLastPara="1" rIns="93125" wrap="square" tIns="9312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3125" lIns="93125" spcFirstLastPara="1" rIns="93125" wrap="square" tIns="93125">
            <a:noAutofit/>
          </a:bodyPr>
          <a:lstStyle>
            <a:lvl1pPr lvl="0">
              <a:spcBef>
                <a:spcPts val="0"/>
              </a:spcBef>
              <a:spcAft>
                <a:spcPts val="0"/>
              </a:spcAft>
              <a:buSzPts val="2500"/>
              <a:buNone/>
              <a:defRPr sz="2500"/>
            </a:lvl1pPr>
            <a:lvl2pPr lvl="1">
              <a:spcBef>
                <a:spcPts val="0"/>
              </a:spcBef>
              <a:spcAft>
                <a:spcPts val="0"/>
              </a:spcAft>
              <a:buSzPts val="2500"/>
              <a:buNone/>
              <a:defRPr sz="2500"/>
            </a:lvl2pPr>
            <a:lvl3pPr lvl="2">
              <a:spcBef>
                <a:spcPts val="0"/>
              </a:spcBef>
              <a:spcAft>
                <a:spcPts val="0"/>
              </a:spcAft>
              <a:buSzPts val="2500"/>
              <a:buNone/>
              <a:defRPr sz="2500"/>
            </a:lvl3pPr>
            <a:lvl4pPr lvl="3">
              <a:spcBef>
                <a:spcPts val="0"/>
              </a:spcBef>
              <a:spcAft>
                <a:spcPts val="0"/>
              </a:spcAft>
              <a:buSzPts val="2500"/>
              <a:buNone/>
              <a:defRPr sz="2500"/>
            </a:lvl4pPr>
            <a:lvl5pPr lvl="4">
              <a:spcBef>
                <a:spcPts val="0"/>
              </a:spcBef>
              <a:spcAft>
                <a:spcPts val="0"/>
              </a:spcAft>
              <a:buSzPts val="2500"/>
              <a:buNone/>
              <a:defRPr sz="2500"/>
            </a:lvl5pPr>
            <a:lvl6pPr lvl="5">
              <a:spcBef>
                <a:spcPts val="0"/>
              </a:spcBef>
              <a:spcAft>
                <a:spcPts val="0"/>
              </a:spcAft>
              <a:buSzPts val="2500"/>
              <a:buNone/>
              <a:defRPr sz="2500"/>
            </a:lvl6pPr>
            <a:lvl7pPr lvl="6">
              <a:spcBef>
                <a:spcPts val="0"/>
              </a:spcBef>
              <a:spcAft>
                <a:spcPts val="0"/>
              </a:spcAft>
              <a:buSzPts val="2500"/>
              <a:buNone/>
              <a:defRPr sz="2500"/>
            </a:lvl7pPr>
            <a:lvl8pPr lvl="7">
              <a:spcBef>
                <a:spcPts val="0"/>
              </a:spcBef>
              <a:spcAft>
                <a:spcPts val="0"/>
              </a:spcAft>
              <a:buSzPts val="2500"/>
              <a:buNone/>
              <a:defRPr sz="2500"/>
            </a:lvl8pPr>
            <a:lvl9pPr lvl="8">
              <a:spcBef>
                <a:spcPts val="0"/>
              </a:spcBef>
              <a:spcAft>
                <a:spcPts val="0"/>
              </a:spcAft>
              <a:buSzPts val="2500"/>
              <a:buNone/>
              <a:defRPr sz="25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3125" lIns="93125" spcFirstLastPara="1" rIns="93125" wrap="square" tIns="93125">
            <a:noAutofit/>
          </a:bodyPr>
          <a:lstStyle>
            <a:lvl1pPr indent="-304800" lvl="0" marL="457200">
              <a:spcBef>
                <a:spcPts val="0"/>
              </a:spcBef>
              <a:spcAft>
                <a:spcPts val="0"/>
              </a:spcAft>
              <a:buSzPts val="1200"/>
              <a:buChar char="●"/>
              <a:defRPr sz="1200"/>
            </a:lvl1pPr>
            <a:lvl2pPr indent="-304800" lvl="1" marL="914400">
              <a:spcBef>
                <a:spcPts val="1700"/>
              </a:spcBef>
              <a:spcAft>
                <a:spcPts val="0"/>
              </a:spcAft>
              <a:buSzPts val="1200"/>
              <a:buChar char="○"/>
              <a:defRPr sz="1200"/>
            </a:lvl2pPr>
            <a:lvl3pPr indent="-304800" lvl="2" marL="1371600">
              <a:spcBef>
                <a:spcPts val="1700"/>
              </a:spcBef>
              <a:spcAft>
                <a:spcPts val="0"/>
              </a:spcAft>
              <a:buSzPts val="1200"/>
              <a:buChar char="■"/>
              <a:defRPr sz="1200"/>
            </a:lvl3pPr>
            <a:lvl4pPr indent="-304800" lvl="3" marL="1828800">
              <a:spcBef>
                <a:spcPts val="1700"/>
              </a:spcBef>
              <a:spcAft>
                <a:spcPts val="0"/>
              </a:spcAft>
              <a:buSzPts val="1200"/>
              <a:buChar char="●"/>
              <a:defRPr sz="1200"/>
            </a:lvl4pPr>
            <a:lvl5pPr indent="-304800" lvl="4" marL="2286000">
              <a:spcBef>
                <a:spcPts val="1700"/>
              </a:spcBef>
              <a:spcAft>
                <a:spcPts val="0"/>
              </a:spcAft>
              <a:buSzPts val="1200"/>
              <a:buChar char="○"/>
              <a:defRPr sz="1200"/>
            </a:lvl5pPr>
            <a:lvl6pPr indent="-304800" lvl="5" marL="2743200">
              <a:spcBef>
                <a:spcPts val="1700"/>
              </a:spcBef>
              <a:spcAft>
                <a:spcPts val="0"/>
              </a:spcAft>
              <a:buSzPts val="1200"/>
              <a:buChar char="■"/>
              <a:defRPr sz="1200"/>
            </a:lvl6pPr>
            <a:lvl7pPr indent="-304800" lvl="6" marL="3200400">
              <a:spcBef>
                <a:spcPts val="1700"/>
              </a:spcBef>
              <a:spcAft>
                <a:spcPts val="0"/>
              </a:spcAft>
              <a:buSzPts val="1200"/>
              <a:buChar char="●"/>
              <a:defRPr sz="1200"/>
            </a:lvl7pPr>
            <a:lvl8pPr indent="-304800" lvl="7" marL="3657600">
              <a:spcBef>
                <a:spcPts val="1700"/>
              </a:spcBef>
              <a:spcAft>
                <a:spcPts val="0"/>
              </a:spcAft>
              <a:buSzPts val="1200"/>
              <a:buChar char="○"/>
              <a:defRPr sz="1200"/>
            </a:lvl8pPr>
            <a:lvl9pPr indent="-304800" lvl="8" marL="4114800">
              <a:spcBef>
                <a:spcPts val="1700"/>
              </a:spcBef>
              <a:spcAft>
                <a:spcPts val="17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3125" lIns="93125" spcFirstLastPara="1" rIns="93125" wrap="square" tIns="93125">
            <a:noAutofit/>
          </a:bodyPr>
          <a:lstStyle>
            <a:lvl1pPr lvl="0">
              <a:spcBef>
                <a:spcPts val="0"/>
              </a:spcBef>
              <a:spcAft>
                <a:spcPts val="0"/>
              </a:spcAft>
              <a:buSzPts val="4900"/>
              <a:buNone/>
              <a:defRPr sz="4900"/>
            </a:lvl1pPr>
            <a:lvl2pPr lvl="1">
              <a:spcBef>
                <a:spcPts val="0"/>
              </a:spcBef>
              <a:spcAft>
                <a:spcPts val="0"/>
              </a:spcAft>
              <a:buSzPts val="4900"/>
              <a:buNone/>
              <a:defRPr sz="4900"/>
            </a:lvl2pPr>
            <a:lvl3pPr lvl="2">
              <a:spcBef>
                <a:spcPts val="0"/>
              </a:spcBef>
              <a:spcAft>
                <a:spcPts val="0"/>
              </a:spcAft>
              <a:buSzPts val="4900"/>
              <a:buNone/>
              <a:defRPr sz="4900"/>
            </a:lvl3pPr>
            <a:lvl4pPr lvl="3">
              <a:spcBef>
                <a:spcPts val="0"/>
              </a:spcBef>
              <a:spcAft>
                <a:spcPts val="0"/>
              </a:spcAft>
              <a:buSzPts val="4900"/>
              <a:buNone/>
              <a:defRPr sz="4900"/>
            </a:lvl4pPr>
            <a:lvl5pPr lvl="4">
              <a:spcBef>
                <a:spcPts val="0"/>
              </a:spcBef>
              <a:spcAft>
                <a:spcPts val="0"/>
              </a:spcAft>
              <a:buSzPts val="4900"/>
              <a:buNone/>
              <a:defRPr sz="4900"/>
            </a:lvl5pPr>
            <a:lvl6pPr lvl="5">
              <a:spcBef>
                <a:spcPts val="0"/>
              </a:spcBef>
              <a:spcAft>
                <a:spcPts val="0"/>
              </a:spcAft>
              <a:buSzPts val="4900"/>
              <a:buNone/>
              <a:defRPr sz="4900"/>
            </a:lvl6pPr>
            <a:lvl7pPr lvl="6">
              <a:spcBef>
                <a:spcPts val="0"/>
              </a:spcBef>
              <a:spcAft>
                <a:spcPts val="0"/>
              </a:spcAft>
              <a:buSzPts val="4900"/>
              <a:buNone/>
              <a:defRPr sz="4900"/>
            </a:lvl7pPr>
            <a:lvl8pPr lvl="7">
              <a:spcBef>
                <a:spcPts val="0"/>
              </a:spcBef>
              <a:spcAft>
                <a:spcPts val="0"/>
              </a:spcAft>
              <a:buSzPts val="4900"/>
              <a:buNone/>
              <a:defRPr sz="4900"/>
            </a:lvl8pPr>
            <a:lvl9pPr lvl="8">
              <a:spcBef>
                <a:spcPts val="0"/>
              </a:spcBef>
              <a:spcAft>
                <a:spcPts val="0"/>
              </a:spcAft>
              <a:buSzPts val="4900"/>
              <a:buNone/>
              <a:defRPr sz="49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3125" lIns="93125" spcFirstLastPara="1" rIns="93125" wrap="square" tIns="93125">
            <a:no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3125" lIns="93125" spcFirstLastPara="1" rIns="93125" wrap="square" tIns="931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3125" lIns="93125" spcFirstLastPara="1" rIns="93125" wrap="square" tIns="93125">
            <a:noAutofit/>
          </a:bodyPr>
          <a:lstStyle>
            <a:lvl1pPr indent="-342900" lvl="0" marL="457200">
              <a:spcBef>
                <a:spcPts val="0"/>
              </a:spcBef>
              <a:spcAft>
                <a:spcPts val="0"/>
              </a:spcAft>
              <a:buSzPts val="1800"/>
              <a:buChar char="●"/>
              <a:defRPr/>
            </a:lvl1pPr>
            <a:lvl2pPr indent="-317500" lvl="1" marL="914400">
              <a:spcBef>
                <a:spcPts val="1700"/>
              </a:spcBef>
              <a:spcAft>
                <a:spcPts val="0"/>
              </a:spcAft>
              <a:buSzPts val="1400"/>
              <a:buChar char="○"/>
              <a:defRPr/>
            </a:lvl2pPr>
            <a:lvl3pPr indent="-317500" lvl="2" marL="1371600">
              <a:spcBef>
                <a:spcPts val="1700"/>
              </a:spcBef>
              <a:spcAft>
                <a:spcPts val="0"/>
              </a:spcAft>
              <a:buSzPts val="1400"/>
              <a:buChar char="■"/>
              <a:defRPr/>
            </a:lvl3pPr>
            <a:lvl4pPr indent="-317500" lvl="3" marL="1828800">
              <a:spcBef>
                <a:spcPts val="1700"/>
              </a:spcBef>
              <a:spcAft>
                <a:spcPts val="0"/>
              </a:spcAft>
              <a:buSzPts val="1400"/>
              <a:buChar char="●"/>
              <a:defRPr/>
            </a:lvl4pPr>
            <a:lvl5pPr indent="-317500" lvl="4" marL="2286000">
              <a:spcBef>
                <a:spcPts val="1700"/>
              </a:spcBef>
              <a:spcAft>
                <a:spcPts val="0"/>
              </a:spcAft>
              <a:buSzPts val="1400"/>
              <a:buChar char="○"/>
              <a:defRPr/>
            </a:lvl5pPr>
            <a:lvl6pPr indent="-317500" lvl="5" marL="2743200">
              <a:spcBef>
                <a:spcPts val="1700"/>
              </a:spcBef>
              <a:spcAft>
                <a:spcPts val="0"/>
              </a:spcAft>
              <a:buSzPts val="1400"/>
              <a:buChar char="■"/>
              <a:defRPr/>
            </a:lvl6pPr>
            <a:lvl7pPr indent="-317500" lvl="6" marL="3200400">
              <a:spcBef>
                <a:spcPts val="1700"/>
              </a:spcBef>
              <a:spcAft>
                <a:spcPts val="0"/>
              </a:spcAft>
              <a:buSzPts val="1400"/>
              <a:buChar char="●"/>
              <a:defRPr/>
            </a:lvl7pPr>
            <a:lvl8pPr indent="-317500" lvl="7" marL="3657600">
              <a:spcBef>
                <a:spcPts val="1700"/>
              </a:spcBef>
              <a:spcAft>
                <a:spcPts val="0"/>
              </a:spcAft>
              <a:buSzPts val="1400"/>
              <a:buChar char="○"/>
              <a:defRPr/>
            </a:lvl8pPr>
            <a:lvl9pPr indent="-317500" lvl="8" marL="4114800">
              <a:spcBef>
                <a:spcPts val="1700"/>
              </a:spcBef>
              <a:spcAft>
                <a:spcPts val="17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3125" lIns="93125" spcFirstLastPara="1" rIns="93125" wrap="square" tIns="931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3125" lIns="93125" spcFirstLastPara="1" rIns="93125" wrap="square" tIns="93125">
            <a:noAutofit/>
          </a:bodyPr>
          <a:lstStyle>
            <a:lvl1pPr lvl="0">
              <a:spcBef>
                <a:spcPts val="0"/>
              </a:spcBef>
              <a:spcAft>
                <a:spcPts val="0"/>
              </a:spcAft>
              <a:buClr>
                <a:schemeClr val="dk1"/>
              </a:buClr>
              <a:buSzPts val="2900"/>
              <a:buNone/>
              <a:defRPr sz="2900">
                <a:solidFill>
                  <a:schemeClr val="dk1"/>
                </a:solidFill>
              </a:defRPr>
            </a:lvl1pPr>
            <a:lvl2pPr lvl="1">
              <a:spcBef>
                <a:spcPts val="0"/>
              </a:spcBef>
              <a:spcAft>
                <a:spcPts val="0"/>
              </a:spcAft>
              <a:buClr>
                <a:schemeClr val="dk1"/>
              </a:buClr>
              <a:buSzPts val="2900"/>
              <a:buNone/>
              <a:defRPr sz="2900">
                <a:solidFill>
                  <a:schemeClr val="dk1"/>
                </a:solidFill>
              </a:defRPr>
            </a:lvl2pPr>
            <a:lvl3pPr lvl="2">
              <a:spcBef>
                <a:spcPts val="0"/>
              </a:spcBef>
              <a:spcAft>
                <a:spcPts val="0"/>
              </a:spcAft>
              <a:buClr>
                <a:schemeClr val="dk1"/>
              </a:buClr>
              <a:buSzPts val="2900"/>
              <a:buNone/>
              <a:defRPr sz="2900">
                <a:solidFill>
                  <a:schemeClr val="dk1"/>
                </a:solidFill>
              </a:defRPr>
            </a:lvl3pPr>
            <a:lvl4pPr lvl="3">
              <a:spcBef>
                <a:spcPts val="0"/>
              </a:spcBef>
              <a:spcAft>
                <a:spcPts val="0"/>
              </a:spcAft>
              <a:buClr>
                <a:schemeClr val="dk1"/>
              </a:buClr>
              <a:buSzPts val="2900"/>
              <a:buNone/>
              <a:defRPr sz="2900">
                <a:solidFill>
                  <a:schemeClr val="dk1"/>
                </a:solidFill>
              </a:defRPr>
            </a:lvl4pPr>
            <a:lvl5pPr lvl="4">
              <a:spcBef>
                <a:spcPts val="0"/>
              </a:spcBef>
              <a:spcAft>
                <a:spcPts val="0"/>
              </a:spcAft>
              <a:buClr>
                <a:schemeClr val="dk1"/>
              </a:buClr>
              <a:buSzPts val="2900"/>
              <a:buNone/>
              <a:defRPr sz="2900">
                <a:solidFill>
                  <a:schemeClr val="dk1"/>
                </a:solidFill>
              </a:defRPr>
            </a:lvl5pPr>
            <a:lvl6pPr lvl="5">
              <a:spcBef>
                <a:spcPts val="0"/>
              </a:spcBef>
              <a:spcAft>
                <a:spcPts val="0"/>
              </a:spcAft>
              <a:buClr>
                <a:schemeClr val="dk1"/>
              </a:buClr>
              <a:buSzPts val="2900"/>
              <a:buNone/>
              <a:defRPr sz="2900">
                <a:solidFill>
                  <a:schemeClr val="dk1"/>
                </a:solidFill>
              </a:defRPr>
            </a:lvl6pPr>
            <a:lvl7pPr lvl="6">
              <a:spcBef>
                <a:spcPts val="0"/>
              </a:spcBef>
              <a:spcAft>
                <a:spcPts val="0"/>
              </a:spcAft>
              <a:buClr>
                <a:schemeClr val="dk1"/>
              </a:buClr>
              <a:buSzPts val="2900"/>
              <a:buNone/>
              <a:defRPr sz="2900">
                <a:solidFill>
                  <a:schemeClr val="dk1"/>
                </a:solidFill>
              </a:defRPr>
            </a:lvl7pPr>
            <a:lvl8pPr lvl="7">
              <a:spcBef>
                <a:spcPts val="0"/>
              </a:spcBef>
              <a:spcAft>
                <a:spcPts val="0"/>
              </a:spcAft>
              <a:buClr>
                <a:schemeClr val="dk1"/>
              </a:buClr>
              <a:buSzPts val="2900"/>
              <a:buNone/>
              <a:defRPr sz="2900">
                <a:solidFill>
                  <a:schemeClr val="dk1"/>
                </a:solidFill>
              </a:defRPr>
            </a:lvl8pPr>
            <a:lvl9pPr lvl="8">
              <a:spcBef>
                <a:spcPts val="0"/>
              </a:spcBef>
              <a:spcAft>
                <a:spcPts val="0"/>
              </a:spcAft>
              <a:buClr>
                <a:schemeClr val="dk1"/>
              </a:buClr>
              <a:buSzPts val="2900"/>
              <a:buNone/>
              <a:defRPr sz="29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3125" lIns="93125" spcFirstLastPara="1" rIns="93125" wrap="square" tIns="931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700"/>
              </a:spcBef>
              <a:spcAft>
                <a:spcPts val="0"/>
              </a:spcAft>
              <a:buClr>
                <a:schemeClr val="dk2"/>
              </a:buClr>
              <a:buSzPts val="1400"/>
              <a:buChar char="○"/>
              <a:defRPr sz="1400">
                <a:solidFill>
                  <a:schemeClr val="dk2"/>
                </a:solidFill>
              </a:defRPr>
            </a:lvl2pPr>
            <a:lvl3pPr indent="-317500" lvl="2" marL="1371600">
              <a:lnSpc>
                <a:spcPct val="115000"/>
              </a:lnSpc>
              <a:spcBef>
                <a:spcPts val="1700"/>
              </a:spcBef>
              <a:spcAft>
                <a:spcPts val="0"/>
              </a:spcAft>
              <a:buClr>
                <a:schemeClr val="dk2"/>
              </a:buClr>
              <a:buSzPts val="1400"/>
              <a:buChar char="■"/>
              <a:defRPr sz="1400">
                <a:solidFill>
                  <a:schemeClr val="dk2"/>
                </a:solidFill>
              </a:defRPr>
            </a:lvl3pPr>
            <a:lvl4pPr indent="-317500" lvl="3" marL="1828800">
              <a:lnSpc>
                <a:spcPct val="115000"/>
              </a:lnSpc>
              <a:spcBef>
                <a:spcPts val="1700"/>
              </a:spcBef>
              <a:spcAft>
                <a:spcPts val="0"/>
              </a:spcAft>
              <a:buClr>
                <a:schemeClr val="dk2"/>
              </a:buClr>
              <a:buSzPts val="1400"/>
              <a:buChar char="●"/>
              <a:defRPr sz="1400">
                <a:solidFill>
                  <a:schemeClr val="dk2"/>
                </a:solidFill>
              </a:defRPr>
            </a:lvl4pPr>
            <a:lvl5pPr indent="-317500" lvl="4" marL="2286000">
              <a:lnSpc>
                <a:spcPct val="115000"/>
              </a:lnSpc>
              <a:spcBef>
                <a:spcPts val="1700"/>
              </a:spcBef>
              <a:spcAft>
                <a:spcPts val="0"/>
              </a:spcAft>
              <a:buClr>
                <a:schemeClr val="dk2"/>
              </a:buClr>
              <a:buSzPts val="1400"/>
              <a:buChar char="○"/>
              <a:defRPr sz="1400">
                <a:solidFill>
                  <a:schemeClr val="dk2"/>
                </a:solidFill>
              </a:defRPr>
            </a:lvl5pPr>
            <a:lvl6pPr indent="-317500" lvl="5" marL="2743200">
              <a:lnSpc>
                <a:spcPct val="115000"/>
              </a:lnSpc>
              <a:spcBef>
                <a:spcPts val="1700"/>
              </a:spcBef>
              <a:spcAft>
                <a:spcPts val="0"/>
              </a:spcAft>
              <a:buClr>
                <a:schemeClr val="dk2"/>
              </a:buClr>
              <a:buSzPts val="1400"/>
              <a:buChar char="■"/>
              <a:defRPr sz="1400">
                <a:solidFill>
                  <a:schemeClr val="dk2"/>
                </a:solidFill>
              </a:defRPr>
            </a:lvl6pPr>
            <a:lvl7pPr indent="-317500" lvl="6" marL="3200400">
              <a:lnSpc>
                <a:spcPct val="115000"/>
              </a:lnSpc>
              <a:spcBef>
                <a:spcPts val="1700"/>
              </a:spcBef>
              <a:spcAft>
                <a:spcPts val="0"/>
              </a:spcAft>
              <a:buClr>
                <a:schemeClr val="dk2"/>
              </a:buClr>
              <a:buSzPts val="1400"/>
              <a:buChar char="●"/>
              <a:defRPr sz="1400">
                <a:solidFill>
                  <a:schemeClr val="dk2"/>
                </a:solidFill>
              </a:defRPr>
            </a:lvl7pPr>
            <a:lvl8pPr indent="-317500" lvl="7" marL="3657600">
              <a:lnSpc>
                <a:spcPct val="115000"/>
              </a:lnSpc>
              <a:spcBef>
                <a:spcPts val="1700"/>
              </a:spcBef>
              <a:spcAft>
                <a:spcPts val="0"/>
              </a:spcAft>
              <a:buClr>
                <a:schemeClr val="dk2"/>
              </a:buClr>
              <a:buSzPts val="1400"/>
              <a:buChar char="○"/>
              <a:defRPr sz="1400">
                <a:solidFill>
                  <a:schemeClr val="dk2"/>
                </a:solidFill>
              </a:defRPr>
            </a:lvl8pPr>
            <a:lvl9pPr indent="-317500" lvl="8" marL="4114800">
              <a:lnSpc>
                <a:spcPct val="115000"/>
              </a:lnSpc>
              <a:spcBef>
                <a:spcPts val="1700"/>
              </a:spcBef>
              <a:spcAft>
                <a:spcPts val="1700"/>
              </a:spcAft>
              <a:buClr>
                <a:schemeClr val="dk2"/>
              </a:buClr>
              <a:buSzPts val="1400"/>
              <a:buChar char="■"/>
              <a:defRPr sz="1400">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3125" lIns="93125" spcFirstLastPara="1" rIns="93125" wrap="square" tIns="931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www.youtube.com/watch?v=i-0rSv6oxSY"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64825" y="95400"/>
            <a:ext cx="8023200" cy="7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900"/>
              <a:t>Genetics</a:t>
            </a:r>
            <a:r>
              <a:rPr lang="en-US" sz="3600"/>
              <a:t> = the study of heredity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 name="Google Shape;55;p13"/>
          <p:cNvSpPr txBox="1"/>
          <p:nvPr/>
        </p:nvSpPr>
        <p:spPr>
          <a:xfrm>
            <a:off x="919400" y="3495500"/>
            <a:ext cx="8700" cy="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35825" y="980100"/>
            <a:ext cx="3535200" cy="38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solidFill>
                  <a:schemeClr val="dk1"/>
                </a:solidFill>
              </a:rPr>
              <a:t>Heredity</a:t>
            </a:r>
            <a:r>
              <a:rPr lang="en-US" sz="2000">
                <a:solidFill>
                  <a:schemeClr val="dk1"/>
                </a:solidFill>
              </a:rPr>
              <a:t> = how traits are passed from parents to offspring.</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US" sz="2000">
                <a:solidFill>
                  <a:schemeClr val="dk1"/>
                </a:solidFill>
              </a:rPr>
              <a:t>Also referred to as </a:t>
            </a:r>
            <a:endParaRPr sz="2000">
              <a:solidFill>
                <a:schemeClr val="dk1"/>
              </a:solidFill>
            </a:endParaRPr>
          </a:p>
          <a:p>
            <a:pPr indent="0" lvl="0" marL="0" rtl="0" algn="l">
              <a:spcBef>
                <a:spcPts val="0"/>
              </a:spcBef>
              <a:spcAft>
                <a:spcPts val="0"/>
              </a:spcAft>
              <a:buNone/>
            </a:pPr>
            <a:r>
              <a:rPr lang="en-US" sz="2000">
                <a:solidFill>
                  <a:schemeClr val="dk1"/>
                </a:solidFill>
              </a:rPr>
              <a:t>         </a:t>
            </a:r>
            <a:r>
              <a:rPr lang="en-US" sz="2000" u="sng">
                <a:solidFill>
                  <a:schemeClr val="dk1"/>
                </a:solidFill>
              </a:rPr>
              <a:t>INHERITANCE</a:t>
            </a:r>
            <a:endParaRPr sz="2000" u="sng">
              <a:solidFill>
                <a:schemeClr val="dk1"/>
              </a:solidFill>
            </a:endParaRPr>
          </a:p>
          <a:p>
            <a:pPr indent="0" lvl="0" marL="0" rtl="0" algn="l">
              <a:spcBef>
                <a:spcPts val="0"/>
              </a:spcBef>
              <a:spcAft>
                <a:spcPts val="0"/>
              </a:spcAft>
              <a:buClr>
                <a:schemeClr val="dk1"/>
              </a:buClr>
              <a:buSzPts val="1100"/>
              <a:buFont typeface="Arial"/>
              <a:buNone/>
            </a:pPr>
            <a:r>
              <a:rPr lang="en-US" sz="2000">
                <a:solidFill>
                  <a:schemeClr val="dk1"/>
                </a:solidFill>
              </a:rPr>
              <a:t>  </a:t>
            </a:r>
            <a:endParaRPr sz="2000">
              <a:solidFill>
                <a:schemeClr val="dk1"/>
              </a:solidFill>
            </a:endParaRPr>
          </a:p>
          <a:p>
            <a:pPr indent="0" lvl="0" marL="0" rtl="0" algn="l">
              <a:spcBef>
                <a:spcPts val="0"/>
              </a:spcBef>
              <a:spcAft>
                <a:spcPts val="0"/>
              </a:spcAft>
              <a:buClr>
                <a:schemeClr val="dk1"/>
              </a:buClr>
              <a:buSzPts val="1100"/>
              <a:buFont typeface="Arial"/>
              <a:buNone/>
            </a:pPr>
            <a:br>
              <a:rPr lang="en-US" sz="2000">
                <a:solidFill>
                  <a:schemeClr val="dk1"/>
                </a:solidFill>
              </a:rPr>
            </a:br>
            <a:r>
              <a:rPr lang="en-US" sz="2000">
                <a:solidFill>
                  <a:schemeClr val="dk1"/>
                </a:solidFill>
              </a:rPr>
              <a:t>Can we predict what traits a child will have based on what their parents look like?</a:t>
            </a:r>
            <a:endParaRPr sz="2000"/>
          </a:p>
        </p:txBody>
      </p:sp>
      <p:pic>
        <p:nvPicPr>
          <p:cNvPr id="57" name="Google Shape;57;p13"/>
          <p:cNvPicPr preferRelativeResize="0"/>
          <p:nvPr/>
        </p:nvPicPr>
        <p:blipFill>
          <a:blip r:embed="rId3">
            <a:alphaModFix/>
          </a:blip>
          <a:stretch>
            <a:fillRect/>
          </a:stretch>
        </p:blipFill>
        <p:spPr>
          <a:xfrm>
            <a:off x="4220525" y="1032138"/>
            <a:ext cx="4540050" cy="3159875"/>
          </a:xfrm>
          <a:prstGeom prst="rect">
            <a:avLst/>
          </a:prstGeom>
          <a:noFill/>
          <a:ln>
            <a:noFill/>
          </a:ln>
        </p:spPr>
      </p:pic>
      <p:sp>
        <p:nvSpPr>
          <p:cNvPr id="58" name="Google Shape;58;p13"/>
          <p:cNvSpPr txBox="1"/>
          <p:nvPr/>
        </p:nvSpPr>
        <p:spPr>
          <a:xfrm>
            <a:off x="381650" y="3712350"/>
            <a:ext cx="33048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Image result for feet photos" id="132" name="Google Shape;132;p22"/>
          <p:cNvPicPr preferRelativeResize="0"/>
          <p:nvPr/>
        </p:nvPicPr>
        <p:blipFill>
          <a:blip r:embed="rId3">
            <a:alphaModFix/>
          </a:blip>
          <a:stretch>
            <a:fillRect/>
          </a:stretch>
        </p:blipFill>
        <p:spPr>
          <a:xfrm>
            <a:off x="5724650" y="92488"/>
            <a:ext cx="3295975" cy="4958524"/>
          </a:xfrm>
          <a:prstGeom prst="rect">
            <a:avLst/>
          </a:prstGeom>
          <a:noFill/>
          <a:ln>
            <a:noFill/>
          </a:ln>
        </p:spPr>
      </p:pic>
      <p:sp>
        <p:nvSpPr>
          <p:cNvPr id="133" name="Google Shape;133;p22"/>
          <p:cNvSpPr txBox="1"/>
          <p:nvPr/>
        </p:nvSpPr>
        <p:spPr>
          <a:xfrm>
            <a:off x="242850" y="92500"/>
            <a:ext cx="5290800" cy="26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9.  Toe Heredity</a:t>
            </a:r>
            <a:endParaRPr b="1" sz="2000"/>
          </a:p>
          <a:p>
            <a:pPr indent="0" lvl="0" marL="0" rtl="0" algn="l">
              <a:spcBef>
                <a:spcPts val="0"/>
              </a:spcBef>
              <a:spcAft>
                <a:spcPts val="0"/>
              </a:spcAft>
              <a:buNone/>
            </a:pPr>
            <a:r>
              <a:t/>
            </a:r>
            <a:endParaRPr sz="1000"/>
          </a:p>
          <a:p>
            <a:pPr indent="0" lvl="0" marL="0" rtl="0" algn="l">
              <a:spcBef>
                <a:spcPts val="0"/>
              </a:spcBef>
              <a:spcAft>
                <a:spcPts val="0"/>
              </a:spcAft>
              <a:buNone/>
            </a:pPr>
            <a:r>
              <a:rPr lang="en-US" sz="2000"/>
              <a:t>How can a person have a long big toe (tt) if both of their parents have a short big toe  </a:t>
            </a:r>
            <a:endParaRPr sz="2000"/>
          </a:p>
          <a:p>
            <a:pPr indent="0" lvl="0" marL="0" rtl="0" algn="l">
              <a:spcBef>
                <a:spcPts val="0"/>
              </a:spcBef>
              <a:spcAft>
                <a:spcPts val="0"/>
              </a:spcAft>
              <a:buNone/>
            </a:pPr>
            <a:r>
              <a:rPr lang="en-US" sz="2000"/>
              <a:t>            (TT or Tt)?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First, both of her parents must be carrying the </a:t>
            </a:r>
            <a:r>
              <a:rPr b="1" lang="en-US" sz="3000"/>
              <a:t>t </a:t>
            </a:r>
            <a:r>
              <a:rPr lang="en-US" sz="2000"/>
              <a:t>gene, so her parents’ genotype is Tt  </a:t>
            </a:r>
            <a:r>
              <a:rPr lang="en-US"/>
              <a:t> </a:t>
            </a:r>
            <a:endParaRPr/>
          </a:p>
        </p:txBody>
      </p:sp>
      <p:sp>
        <p:nvSpPr>
          <p:cNvPr id="134" name="Google Shape;134;p22"/>
          <p:cNvSpPr txBox="1"/>
          <p:nvPr/>
        </p:nvSpPr>
        <p:spPr>
          <a:xfrm>
            <a:off x="1699938" y="3035775"/>
            <a:ext cx="23766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T </a:t>
            </a:r>
            <a:r>
              <a:rPr lang="en-US" sz="3000">
                <a:solidFill>
                  <a:srgbClr val="FF0000"/>
                </a:solidFill>
              </a:rPr>
              <a:t>t</a:t>
            </a:r>
            <a:r>
              <a:rPr lang="en-US" sz="3000"/>
              <a:t>    x    T  </a:t>
            </a:r>
            <a:r>
              <a:rPr lang="en-US" sz="3000">
                <a:solidFill>
                  <a:srgbClr val="FF0000"/>
                </a:solidFill>
              </a:rPr>
              <a:t>t</a:t>
            </a:r>
            <a:endParaRPr sz="3000">
              <a:solidFill>
                <a:srgbClr val="FF0000"/>
              </a:solidFill>
            </a:endParaRPr>
          </a:p>
        </p:txBody>
      </p:sp>
      <p:cxnSp>
        <p:nvCxnSpPr>
          <p:cNvPr id="135" name="Google Shape;135;p22"/>
          <p:cNvCxnSpPr/>
          <p:nvPr/>
        </p:nvCxnSpPr>
        <p:spPr>
          <a:xfrm>
            <a:off x="1014813" y="3148338"/>
            <a:ext cx="563700" cy="221400"/>
          </a:xfrm>
          <a:prstGeom prst="straightConnector1">
            <a:avLst/>
          </a:prstGeom>
          <a:noFill/>
          <a:ln cap="flat" cmpd="sng" w="28575">
            <a:solidFill>
              <a:schemeClr val="dk2"/>
            </a:solidFill>
            <a:prstDash val="solid"/>
            <a:round/>
            <a:headEnd len="med" w="med" type="none"/>
            <a:tailEnd len="med" w="med" type="triangle"/>
          </a:ln>
        </p:spPr>
      </p:cxnSp>
      <p:sp>
        <p:nvSpPr>
          <p:cNvPr id="136" name="Google Shape;136;p22"/>
          <p:cNvSpPr txBox="1"/>
          <p:nvPr/>
        </p:nvSpPr>
        <p:spPr>
          <a:xfrm>
            <a:off x="693813" y="2792838"/>
            <a:ext cx="884700" cy="3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mom</a:t>
            </a:r>
            <a:endParaRPr/>
          </a:p>
        </p:txBody>
      </p:sp>
      <p:sp>
        <p:nvSpPr>
          <p:cNvPr id="137" name="Google Shape;137;p22"/>
          <p:cNvSpPr txBox="1"/>
          <p:nvPr/>
        </p:nvSpPr>
        <p:spPr>
          <a:xfrm>
            <a:off x="4679638" y="2749475"/>
            <a:ext cx="884700" cy="3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dad</a:t>
            </a:r>
            <a:endParaRPr/>
          </a:p>
        </p:txBody>
      </p:sp>
      <p:cxnSp>
        <p:nvCxnSpPr>
          <p:cNvPr id="138" name="Google Shape;138;p22"/>
          <p:cNvCxnSpPr>
            <a:stCxn id="137" idx="1"/>
          </p:cNvCxnSpPr>
          <p:nvPr/>
        </p:nvCxnSpPr>
        <p:spPr>
          <a:xfrm flipH="1">
            <a:off x="4076938" y="2927225"/>
            <a:ext cx="602700" cy="290700"/>
          </a:xfrm>
          <a:prstGeom prst="straightConnector1">
            <a:avLst/>
          </a:prstGeom>
          <a:noFill/>
          <a:ln cap="flat" cmpd="sng" w="28575">
            <a:solidFill>
              <a:schemeClr val="dk2"/>
            </a:solidFill>
            <a:prstDash val="solid"/>
            <a:round/>
            <a:headEnd len="med" w="med" type="none"/>
            <a:tailEnd len="med" w="med" type="triangle"/>
          </a:ln>
        </p:spPr>
      </p:cxnSp>
      <p:sp>
        <p:nvSpPr>
          <p:cNvPr id="139" name="Google Shape;139;p22"/>
          <p:cNvSpPr txBox="1"/>
          <p:nvPr/>
        </p:nvSpPr>
        <p:spPr>
          <a:xfrm>
            <a:off x="2636713" y="4154700"/>
            <a:ext cx="5985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500">
                <a:solidFill>
                  <a:srgbClr val="FF0000"/>
                </a:solidFill>
              </a:rPr>
              <a:t>t t</a:t>
            </a:r>
            <a:endParaRPr sz="3500">
              <a:solidFill>
                <a:srgbClr val="FF0000"/>
              </a:solidFill>
            </a:endParaRPr>
          </a:p>
        </p:txBody>
      </p:sp>
      <p:sp>
        <p:nvSpPr>
          <p:cNvPr id="140" name="Google Shape;140;p22"/>
          <p:cNvSpPr/>
          <p:nvPr/>
        </p:nvSpPr>
        <p:spPr>
          <a:xfrm>
            <a:off x="3226538" y="3564875"/>
            <a:ext cx="694300" cy="945450"/>
          </a:xfrm>
          <a:custGeom>
            <a:rect b="b" l="l" r="r" t="t"/>
            <a:pathLst>
              <a:path extrusionOk="0" h="37818" w="27772">
                <a:moveTo>
                  <a:pt x="22204" y="0"/>
                </a:moveTo>
                <a:cubicBezTo>
                  <a:pt x="22956" y="3470"/>
                  <a:pt x="30416" y="14514"/>
                  <a:pt x="26715" y="20817"/>
                </a:cubicBezTo>
                <a:cubicBezTo>
                  <a:pt x="23014" y="27120"/>
                  <a:pt x="4453" y="34985"/>
                  <a:pt x="0" y="37818"/>
                </a:cubicBezTo>
              </a:path>
            </a:pathLst>
          </a:custGeom>
          <a:noFill/>
          <a:ln cap="flat" cmpd="sng" w="28575">
            <a:solidFill>
              <a:srgbClr val="FF0000"/>
            </a:solidFill>
            <a:prstDash val="solid"/>
            <a:round/>
            <a:headEnd len="med" w="med" type="none"/>
            <a:tailEnd len="med" w="med" type="triangle"/>
          </a:ln>
        </p:spPr>
      </p:sp>
      <p:sp>
        <p:nvSpPr>
          <p:cNvPr id="141" name="Google Shape;141;p22"/>
          <p:cNvSpPr/>
          <p:nvPr/>
        </p:nvSpPr>
        <p:spPr>
          <a:xfrm>
            <a:off x="2153026" y="3590900"/>
            <a:ext cx="509700" cy="867375"/>
          </a:xfrm>
          <a:custGeom>
            <a:rect b="b" l="l" r="r" t="t"/>
            <a:pathLst>
              <a:path extrusionOk="0" h="34695" w="20388">
                <a:moveTo>
                  <a:pt x="3041" y="0"/>
                </a:moveTo>
                <a:cubicBezTo>
                  <a:pt x="2694" y="3007"/>
                  <a:pt x="-1932" y="12260"/>
                  <a:pt x="959" y="18042"/>
                </a:cubicBezTo>
                <a:cubicBezTo>
                  <a:pt x="3850" y="23825"/>
                  <a:pt x="17150" y="31920"/>
                  <a:pt x="20388" y="34695"/>
                </a:cubicBezTo>
              </a:path>
            </a:pathLst>
          </a:custGeom>
          <a:noFill/>
          <a:ln cap="flat" cmpd="sng" w="28575">
            <a:solidFill>
              <a:srgbClr val="FF0000"/>
            </a:solidFill>
            <a:prstDash val="solid"/>
            <a:round/>
            <a:headEnd len="med" w="med" type="none"/>
            <a:tailEnd len="med" w="med" type="triangle"/>
          </a:ln>
        </p:spPr>
      </p:sp>
      <p:sp>
        <p:nvSpPr>
          <p:cNvPr id="142" name="Google Shape;142;p22"/>
          <p:cNvSpPr txBox="1"/>
          <p:nvPr/>
        </p:nvSpPr>
        <p:spPr>
          <a:xfrm>
            <a:off x="3157113" y="4579725"/>
            <a:ext cx="659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child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nvSpPr>
        <p:spPr>
          <a:xfrm>
            <a:off x="199500" y="164800"/>
            <a:ext cx="38859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10.  What are the odds?</a:t>
            </a:r>
            <a:endParaRPr sz="2400"/>
          </a:p>
        </p:txBody>
      </p:sp>
      <p:pic>
        <p:nvPicPr>
          <p:cNvPr descr="Related image" id="148" name="Google Shape;148;p23"/>
          <p:cNvPicPr preferRelativeResize="0"/>
          <p:nvPr/>
        </p:nvPicPr>
        <p:blipFill rotWithShape="1">
          <a:blip r:embed="rId3">
            <a:alphaModFix/>
          </a:blip>
          <a:srcRect b="0" l="19322" r="27064" t="10627"/>
          <a:stretch/>
        </p:blipFill>
        <p:spPr>
          <a:xfrm>
            <a:off x="5213000" y="576825"/>
            <a:ext cx="3720925" cy="4132999"/>
          </a:xfrm>
          <a:prstGeom prst="rect">
            <a:avLst/>
          </a:prstGeom>
          <a:noFill/>
          <a:ln>
            <a:noFill/>
          </a:ln>
        </p:spPr>
      </p:pic>
      <p:sp>
        <p:nvSpPr>
          <p:cNvPr id="149" name="Google Shape;149;p23"/>
          <p:cNvSpPr txBox="1"/>
          <p:nvPr/>
        </p:nvSpPr>
        <p:spPr>
          <a:xfrm>
            <a:off x="693900" y="694000"/>
            <a:ext cx="4267500" cy="11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We can make predictions about what phenotypes the offspring will have using a </a:t>
            </a:r>
            <a:r>
              <a:rPr lang="en-US" sz="2000" u="sng"/>
              <a:t>PUNNETT  SQUARE</a:t>
            </a:r>
            <a:endParaRPr sz="2000" u="sng"/>
          </a:p>
        </p:txBody>
      </p:sp>
      <p:sp>
        <p:nvSpPr>
          <p:cNvPr id="150" name="Google Shape;150;p23"/>
          <p:cNvSpPr txBox="1"/>
          <p:nvPr/>
        </p:nvSpPr>
        <p:spPr>
          <a:xfrm>
            <a:off x="1760850" y="1912488"/>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grpSp>
        <p:nvGrpSpPr>
          <p:cNvPr id="151" name="Google Shape;151;p23"/>
          <p:cNvGrpSpPr/>
          <p:nvPr/>
        </p:nvGrpSpPr>
        <p:grpSpPr>
          <a:xfrm>
            <a:off x="1283700" y="2515375"/>
            <a:ext cx="3165900" cy="2194500"/>
            <a:chOff x="1283700" y="2515375"/>
            <a:chExt cx="3165900" cy="2194500"/>
          </a:xfrm>
        </p:grpSpPr>
        <p:sp>
          <p:nvSpPr>
            <p:cNvPr id="152" name="Google Shape;152;p23"/>
            <p:cNvSpPr/>
            <p:nvPr/>
          </p:nvSpPr>
          <p:spPr>
            <a:xfrm>
              <a:off x="1283700" y="2515375"/>
              <a:ext cx="3165900" cy="2194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23"/>
            <p:cNvCxnSpPr>
              <a:stCxn id="152" idx="0"/>
            </p:cNvCxnSpPr>
            <p:nvPr/>
          </p:nvCxnSpPr>
          <p:spPr>
            <a:xfrm>
              <a:off x="2866650" y="2515375"/>
              <a:ext cx="0" cy="2194500"/>
            </a:xfrm>
            <a:prstGeom prst="straightConnector1">
              <a:avLst/>
            </a:prstGeom>
            <a:noFill/>
            <a:ln cap="flat" cmpd="sng" w="19050">
              <a:solidFill>
                <a:schemeClr val="dk2"/>
              </a:solidFill>
              <a:prstDash val="solid"/>
              <a:round/>
              <a:headEnd len="med" w="med" type="none"/>
              <a:tailEnd len="med" w="med" type="none"/>
            </a:ln>
          </p:spPr>
        </p:cxnSp>
        <p:cxnSp>
          <p:nvCxnSpPr>
            <p:cNvPr id="154" name="Google Shape;154;p23"/>
            <p:cNvCxnSpPr>
              <a:stCxn id="152" idx="1"/>
              <a:endCxn id="152" idx="3"/>
            </p:cNvCxnSpPr>
            <p:nvPr/>
          </p:nvCxnSpPr>
          <p:spPr>
            <a:xfrm>
              <a:off x="1283700" y="3612625"/>
              <a:ext cx="3165900" cy="0"/>
            </a:xfrm>
            <a:prstGeom prst="straightConnector1">
              <a:avLst/>
            </a:prstGeom>
            <a:noFill/>
            <a:ln cap="flat" cmpd="sng" w="19050">
              <a:solidFill>
                <a:schemeClr val="dk2"/>
              </a:solidFill>
              <a:prstDash val="solid"/>
              <a:round/>
              <a:headEnd len="med" w="med" type="none"/>
              <a:tailEnd len="med" w="med" type="none"/>
            </a:ln>
          </p:spPr>
        </p:cxnSp>
      </p:grpSp>
      <p:sp>
        <p:nvSpPr>
          <p:cNvPr id="155" name="Google Shape;155;p23"/>
          <p:cNvSpPr txBox="1"/>
          <p:nvPr/>
        </p:nvSpPr>
        <p:spPr>
          <a:xfrm>
            <a:off x="416500" y="2929550"/>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56" name="Google Shape;156;p23"/>
          <p:cNvSpPr txBox="1"/>
          <p:nvPr/>
        </p:nvSpPr>
        <p:spPr>
          <a:xfrm>
            <a:off x="3486925" y="1912475"/>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57" name="Google Shape;157;p23"/>
          <p:cNvSpPr txBox="1"/>
          <p:nvPr/>
        </p:nvSpPr>
        <p:spPr>
          <a:xfrm>
            <a:off x="477200" y="4026363"/>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58" name="Google Shape;158;p23"/>
          <p:cNvSpPr txBox="1"/>
          <p:nvPr/>
        </p:nvSpPr>
        <p:spPr>
          <a:xfrm>
            <a:off x="4727150" y="1838800"/>
            <a:ext cx="8154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mom</a:t>
            </a:r>
            <a:endParaRPr/>
          </a:p>
        </p:txBody>
      </p:sp>
      <p:sp>
        <p:nvSpPr>
          <p:cNvPr id="159" name="Google Shape;159;p23"/>
          <p:cNvSpPr txBox="1"/>
          <p:nvPr/>
        </p:nvSpPr>
        <p:spPr>
          <a:xfrm>
            <a:off x="199500" y="2086625"/>
            <a:ext cx="8154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dad</a:t>
            </a:r>
            <a:endParaRPr/>
          </a:p>
        </p:txBody>
      </p:sp>
      <p:cxnSp>
        <p:nvCxnSpPr>
          <p:cNvPr id="160" name="Google Shape;160;p23"/>
          <p:cNvCxnSpPr/>
          <p:nvPr/>
        </p:nvCxnSpPr>
        <p:spPr>
          <a:xfrm>
            <a:off x="364300" y="2480675"/>
            <a:ext cx="121500" cy="251700"/>
          </a:xfrm>
          <a:prstGeom prst="straightConnector1">
            <a:avLst/>
          </a:prstGeom>
          <a:noFill/>
          <a:ln cap="flat" cmpd="sng" w="19050">
            <a:solidFill>
              <a:schemeClr val="dk2"/>
            </a:solidFill>
            <a:prstDash val="solid"/>
            <a:round/>
            <a:headEnd len="med" w="med" type="none"/>
            <a:tailEnd len="med" w="med" type="triangle"/>
          </a:ln>
        </p:spPr>
      </p:cxnSp>
      <p:cxnSp>
        <p:nvCxnSpPr>
          <p:cNvPr id="161" name="Google Shape;161;p23"/>
          <p:cNvCxnSpPr>
            <a:stCxn id="158" idx="1"/>
            <a:endCxn id="156" idx="3"/>
          </p:cNvCxnSpPr>
          <p:nvPr/>
        </p:nvCxnSpPr>
        <p:spPr>
          <a:xfrm flipH="1">
            <a:off x="4250150" y="2033950"/>
            <a:ext cx="477000" cy="143100"/>
          </a:xfrm>
          <a:prstGeom prst="straightConnector1">
            <a:avLst/>
          </a:prstGeom>
          <a:noFill/>
          <a:ln cap="flat" cmpd="sng" w="19050">
            <a:solidFill>
              <a:schemeClr val="dk2"/>
            </a:solidFill>
            <a:prstDash val="solid"/>
            <a:round/>
            <a:headEnd len="med" w="med" type="none"/>
            <a:tailEnd len="med" w="med" type="triangle"/>
          </a:ln>
        </p:spPr>
      </p:cxnSp>
      <p:sp>
        <p:nvSpPr>
          <p:cNvPr id="162" name="Google Shape;162;p23"/>
          <p:cNvSpPr txBox="1"/>
          <p:nvPr/>
        </p:nvSpPr>
        <p:spPr>
          <a:xfrm>
            <a:off x="4926650" y="3712375"/>
            <a:ext cx="1257600" cy="9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Each box represents a possible offspring.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nvSpPr>
        <p:spPr>
          <a:xfrm>
            <a:off x="199500" y="164800"/>
            <a:ext cx="52911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11.  Complete the Punnett Square</a:t>
            </a:r>
            <a:endParaRPr sz="2400"/>
          </a:p>
        </p:txBody>
      </p:sp>
      <p:pic>
        <p:nvPicPr>
          <p:cNvPr descr="Related image" id="168" name="Google Shape;168;p24"/>
          <p:cNvPicPr preferRelativeResize="0"/>
          <p:nvPr/>
        </p:nvPicPr>
        <p:blipFill rotWithShape="1">
          <a:blip r:embed="rId3">
            <a:alphaModFix/>
          </a:blip>
          <a:srcRect b="0" l="19322" r="27064" t="10627"/>
          <a:stretch/>
        </p:blipFill>
        <p:spPr>
          <a:xfrm>
            <a:off x="5365538" y="321000"/>
            <a:ext cx="3720925" cy="4132999"/>
          </a:xfrm>
          <a:prstGeom prst="rect">
            <a:avLst/>
          </a:prstGeom>
          <a:noFill/>
          <a:ln>
            <a:noFill/>
          </a:ln>
        </p:spPr>
      </p:pic>
      <p:sp>
        <p:nvSpPr>
          <p:cNvPr id="169" name="Google Shape;169;p24"/>
          <p:cNvSpPr txBox="1"/>
          <p:nvPr/>
        </p:nvSpPr>
        <p:spPr>
          <a:xfrm>
            <a:off x="1878888" y="1105838"/>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70" name="Google Shape;170;p24"/>
          <p:cNvSpPr/>
          <p:nvPr/>
        </p:nvSpPr>
        <p:spPr>
          <a:xfrm>
            <a:off x="1401738" y="1708725"/>
            <a:ext cx="3165900" cy="2194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1" name="Google Shape;171;p24"/>
          <p:cNvCxnSpPr>
            <a:stCxn id="170" idx="0"/>
          </p:cNvCxnSpPr>
          <p:nvPr/>
        </p:nvCxnSpPr>
        <p:spPr>
          <a:xfrm>
            <a:off x="2984688" y="1708725"/>
            <a:ext cx="0" cy="2194500"/>
          </a:xfrm>
          <a:prstGeom prst="straightConnector1">
            <a:avLst/>
          </a:prstGeom>
          <a:noFill/>
          <a:ln cap="flat" cmpd="sng" w="19050">
            <a:solidFill>
              <a:schemeClr val="dk2"/>
            </a:solidFill>
            <a:prstDash val="solid"/>
            <a:round/>
            <a:headEnd len="med" w="med" type="none"/>
            <a:tailEnd len="med" w="med" type="none"/>
          </a:ln>
        </p:spPr>
      </p:cxnSp>
      <p:cxnSp>
        <p:nvCxnSpPr>
          <p:cNvPr id="172" name="Google Shape;172;p24"/>
          <p:cNvCxnSpPr>
            <a:stCxn id="170" idx="1"/>
            <a:endCxn id="170" idx="3"/>
          </p:cNvCxnSpPr>
          <p:nvPr/>
        </p:nvCxnSpPr>
        <p:spPr>
          <a:xfrm>
            <a:off x="1401738" y="2805975"/>
            <a:ext cx="3165900" cy="0"/>
          </a:xfrm>
          <a:prstGeom prst="straightConnector1">
            <a:avLst/>
          </a:prstGeom>
          <a:noFill/>
          <a:ln cap="flat" cmpd="sng" w="19050">
            <a:solidFill>
              <a:schemeClr val="dk2"/>
            </a:solidFill>
            <a:prstDash val="solid"/>
            <a:round/>
            <a:headEnd len="med" w="med" type="none"/>
            <a:tailEnd len="med" w="med" type="none"/>
          </a:ln>
        </p:spPr>
      </p:cxnSp>
      <p:sp>
        <p:nvSpPr>
          <p:cNvPr id="173" name="Google Shape;173;p24"/>
          <p:cNvSpPr txBox="1"/>
          <p:nvPr/>
        </p:nvSpPr>
        <p:spPr>
          <a:xfrm>
            <a:off x="534538" y="2122900"/>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74" name="Google Shape;174;p24"/>
          <p:cNvSpPr txBox="1"/>
          <p:nvPr/>
        </p:nvSpPr>
        <p:spPr>
          <a:xfrm>
            <a:off x="3604963" y="1105825"/>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75" name="Google Shape;175;p24"/>
          <p:cNvSpPr txBox="1"/>
          <p:nvPr/>
        </p:nvSpPr>
        <p:spPr>
          <a:xfrm>
            <a:off x="595238" y="3219713"/>
            <a:ext cx="7632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a:t>
            </a:r>
            <a:endParaRPr sz="3000"/>
          </a:p>
        </p:txBody>
      </p:sp>
      <p:sp>
        <p:nvSpPr>
          <p:cNvPr id="176" name="Google Shape;176;p24"/>
          <p:cNvSpPr txBox="1"/>
          <p:nvPr/>
        </p:nvSpPr>
        <p:spPr>
          <a:xfrm>
            <a:off x="4845188" y="1032150"/>
            <a:ext cx="8154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mom</a:t>
            </a:r>
            <a:endParaRPr/>
          </a:p>
        </p:txBody>
      </p:sp>
      <p:sp>
        <p:nvSpPr>
          <p:cNvPr id="177" name="Google Shape;177;p24"/>
          <p:cNvSpPr txBox="1"/>
          <p:nvPr/>
        </p:nvSpPr>
        <p:spPr>
          <a:xfrm>
            <a:off x="317538" y="1279975"/>
            <a:ext cx="8154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dad</a:t>
            </a:r>
            <a:endParaRPr/>
          </a:p>
        </p:txBody>
      </p:sp>
      <p:cxnSp>
        <p:nvCxnSpPr>
          <p:cNvPr id="178" name="Google Shape;178;p24"/>
          <p:cNvCxnSpPr/>
          <p:nvPr/>
        </p:nvCxnSpPr>
        <p:spPr>
          <a:xfrm>
            <a:off x="482338" y="1674025"/>
            <a:ext cx="121500" cy="251700"/>
          </a:xfrm>
          <a:prstGeom prst="straightConnector1">
            <a:avLst/>
          </a:prstGeom>
          <a:noFill/>
          <a:ln cap="flat" cmpd="sng" w="19050">
            <a:solidFill>
              <a:schemeClr val="dk2"/>
            </a:solidFill>
            <a:prstDash val="solid"/>
            <a:round/>
            <a:headEnd len="med" w="med" type="none"/>
            <a:tailEnd len="med" w="med" type="triangle"/>
          </a:ln>
        </p:spPr>
      </p:cxnSp>
      <p:cxnSp>
        <p:nvCxnSpPr>
          <p:cNvPr id="179" name="Google Shape;179;p24"/>
          <p:cNvCxnSpPr>
            <a:stCxn id="176" idx="1"/>
            <a:endCxn id="174" idx="3"/>
          </p:cNvCxnSpPr>
          <p:nvPr/>
        </p:nvCxnSpPr>
        <p:spPr>
          <a:xfrm flipH="1">
            <a:off x="4368188" y="1227300"/>
            <a:ext cx="477000" cy="143100"/>
          </a:xfrm>
          <a:prstGeom prst="straightConnector1">
            <a:avLst/>
          </a:prstGeom>
          <a:noFill/>
          <a:ln cap="flat" cmpd="sng" w="19050">
            <a:solidFill>
              <a:schemeClr val="dk2"/>
            </a:solidFill>
            <a:prstDash val="solid"/>
            <a:round/>
            <a:headEnd len="med" w="med" type="none"/>
            <a:tailEnd len="med" w="med" type="triangle"/>
          </a:ln>
        </p:spPr>
      </p:cxnSp>
      <p:sp>
        <p:nvSpPr>
          <p:cNvPr id="180" name="Google Shape;180;p24"/>
          <p:cNvSpPr txBox="1"/>
          <p:nvPr/>
        </p:nvSpPr>
        <p:spPr>
          <a:xfrm>
            <a:off x="5044688" y="2905725"/>
            <a:ext cx="1257600" cy="9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Each box represents a possible offspring.</a:t>
            </a:r>
            <a:endParaRPr/>
          </a:p>
        </p:txBody>
      </p:sp>
      <p:sp>
        <p:nvSpPr>
          <p:cNvPr id="181" name="Google Shape;181;p24"/>
          <p:cNvSpPr/>
          <p:nvPr/>
        </p:nvSpPr>
        <p:spPr>
          <a:xfrm>
            <a:off x="2376600" y="1457175"/>
            <a:ext cx="261125" cy="702575"/>
          </a:xfrm>
          <a:custGeom>
            <a:rect b="b" l="l" r="r" t="t"/>
            <a:pathLst>
              <a:path extrusionOk="0" h="28103" w="10445">
                <a:moveTo>
                  <a:pt x="0" y="0"/>
                </a:moveTo>
                <a:cubicBezTo>
                  <a:pt x="1735" y="1741"/>
                  <a:pt x="9830" y="5759"/>
                  <a:pt x="10408" y="10443"/>
                </a:cubicBezTo>
                <a:cubicBezTo>
                  <a:pt x="10986" y="15127"/>
                  <a:pt x="4626" y="25160"/>
                  <a:pt x="3469" y="28103"/>
                </a:cubicBezTo>
              </a:path>
            </a:pathLst>
          </a:custGeom>
          <a:noFill/>
          <a:ln cap="flat" cmpd="sng" w="19050">
            <a:solidFill>
              <a:srgbClr val="00FF00"/>
            </a:solidFill>
            <a:prstDash val="solid"/>
            <a:round/>
            <a:headEnd len="med" w="med" type="none"/>
            <a:tailEnd len="med" w="med" type="triangle"/>
          </a:ln>
        </p:spPr>
      </p:sp>
      <p:sp>
        <p:nvSpPr>
          <p:cNvPr id="182" name="Google Shape;182;p24"/>
          <p:cNvSpPr/>
          <p:nvPr/>
        </p:nvSpPr>
        <p:spPr>
          <a:xfrm>
            <a:off x="1075550" y="2278731"/>
            <a:ext cx="780625" cy="158575"/>
          </a:xfrm>
          <a:custGeom>
            <a:rect b="b" l="l" r="r" t="t"/>
            <a:pathLst>
              <a:path extrusionOk="0" h="6343" w="31225">
                <a:moveTo>
                  <a:pt x="0" y="6343"/>
                </a:moveTo>
                <a:cubicBezTo>
                  <a:pt x="1817" y="5302"/>
                  <a:pt x="5698" y="734"/>
                  <a:pt x="10902" y="98"/>
                </a:cubicBezTo>
                <a:cubicBezTo>
                  <a:pt x="16106" y="-538"/>
                  <a:pt x="27838" y="2122"/>
                  <a:pt x="31225" y="2527"/>
                </a:cubicBezTo>
              </a:path>
            </a:pathLst>
          </a:custGeom>
          <a:noFill/>
          <a:ln cap="flat" cmpd="sng" w="19050">
            <a:solidFill>
              <a:srgbClr val="00FF00"/>
            </a:solidFill>
            <a:prstDash val="solid"/>
            <a:round/>
            <a:headEnd len="med" w="med" type="none"/>
            <a:tailEnd len="med" w="med" type="triangle"/>
          </a:ln>
        </p:spPr>
      </p:sp>
      <p:sp>
        <p:nvSpPr>
          <p:cNvPr id="183" name="Google Shape;183;p24"/>
          <p:cNvSpPr txBox="1"/>
          <p:nvPr/>
        </p:nvSpPr>
        <p:spPr>
          <a:xfrm>
            <a:off x="1706903" y="2046900"/>
            <a:ext cx="9477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 T</a:t>
            </a:r>
            <a:endParaRPr sz="3000"/>
          </a:p>
        </p:txBody>
      </p:sp>
      <p:sp>
        <p:nvSpPr>
          <p:cNvPr id="184" name="Google Shape;184;p24"/>
          <p:cNvSpPr txBox="1"/>
          <p:nvPr/>
        </p:nvSpPr>
        <p:spPr>
          <a:xfrm>
            <a:off x="3314803" y="2055613"/>
            <a:ext cx="9477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 t</a:t>
            </a:r>
            <a:endParaRPr sz="3000"/>
          </a:p>
        </p:txBody>
      </p:sp>
      <p:sp>
        <p:nvSpPr>
          <p:cNvPr id="185" name="Google Shape;185;p24"/>
          <p:cNvSpPr txBox="1"/>
          <p:nvPr/>
        </p:nvSpPr>
        <p:spPr>
          <a:xfrm>
            <a:off x="1786653" y="3139863"/>
            <a:ext cx="9477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 t</a:t>
            </a:r>
            <a:endParaRPr sz="3000"/>
          </a:p>
        </p:txBody>
      </p:sp>
      <p:sp>
        <p:nvSpPr>
          <p:cNvPr id="186" name="Google Shape;186;p24"/>
          <p:cNvSpPr txBox="1"/>
          <p:nvPr/>
        </p:nvSpPr>
        <p:spPr>
          <a:xfrm>
            <a:off x="3415678" y="3139863"/>
            <a:ext cx="9477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 t t</a:t>
            </a:r>
            <a:endParaRPr sz="3000"/>
          </a:p>
        </p:txBody>
      </p:sp>
      <p:sp>
        <p:nvSpPr>
          <p:cNvPr id="187" name="Google Shape;187;p24"/>
          <p:cNvSpPr txBox="1"/>
          <p:nvPr/>
        </p:nvSpPr>
        <p:spPr>
          <a:xfrm>
            <a:off x="2940400" y="4241550"/>
            <a:ext cx="2680200" cy="7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There is a 1 out of 4 chance this couple will have a child with a long big toes</a:t>
            </a:r>
            <a:endParaRPr/>
          </a:p>
        </p:txBody>
      </p:sp>
      <p:cxnSp>
        <p:nvCxnSpPr>
          <p:cNvPr id="188" name="Google Shape;188;p24"/>
          <p:cNvCxnSpPr>
            <a:stCxn id="187" idx="0"/>
            <a:endCxn id="186" idx="2"/>
          </p:cNvCxnSpPr>
          <p:nvPr/>
        </p:nvCxnSpPr>
        <p:spPr>
          <a:xfrm rot="10800000">
            <a:off x="3889600" y="3669150"/>
            <a:ext cx="390900" cy="5724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nvSpPr>
        <p:spPr>
          <a:xfrm>
            <a:off x="144000" y="112750"/>
            <a:ext cx="8856000" cy="13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12.   The same method can be used to predict the outcome of another cross.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     Mom has long big toes  ( t t)             </a:t>
            </a:r>
            <a:br>
              <a:rPr lang="en-US" sz="2000"/>
            </a:br>
            <a:r>
              <a:rPr lang="en-US" sz="2000"/>
              <a:t>      Dad has short big toes  (T t) </a:t>
            </a:r>
            <a:endParaRPr sz="2000"/>
          </a:p>
        </p:txBody>
      </p:sp>
      <p:pic>
        <p:nvPicPr>
          <p:cNvPr descr="Image result for family feet" id="194" name="Google Shape;194;p25"/>
          <p:cNvPicPr preferRelativeResize="0"/>
          <p:nvPr/>
        </p:nvPicPr>
        <p:blipFill rotWithShape="1">
          <a:blip r:embed="rId3">
            <a:alphaModFix/>
          </a:blip>
          <a:srcRect b="7442" l="6421" r="11679" t="0"/>
          <a:stretch/>
        </p:blipFill>
        <p:spPr>
          <a:xfrm>
            <a:off x="5313550" y="726200"/>
            <a:ext cx="3660375" cy="2326925"/>
          </a:xfrm>
          <a:prstGeom prst="rect">
            <a:avLst/>
          </a:prstGeom>
          <a:noFill/>
          <a:ln>
            <a:noFill/>
          </a:ln>
        </p:spPr>
      </p:pic>
      <p:grpSp>
        <p:nvGrpSpPr>
          <p:cNvPr id="195" name="Google Shape;195;p25"/>
          <p:cNvGrpSpPr/>
          <p:nvPr/>
        </p:nvGrpSpPr>
        <p:grpSpPr>
          <a:xfrm>
            <a:off x="1006150" y="2558750"/>
            <a:ext cx="3165900" cy="2194500"/>
            <a:chOff x="1283700" y="2515375"/>
            <a:chExt cx="3165900" cy="2194500"/>
          </a:xfrm>
        </p:grpSpPr>
        <p:sp>
          <p:nvSpPr>
            <p:cNvPr id="196" name="Google Shape;196;p25"/>
            <p:cNvSpPr/>
            <p:nvPr/>
          </p:nvSpPr>
          <p:spPr>
            <a:xfrm>
              <a:off x="1283700" y="2515375"/>
              <a:ext cx="3165900" cy="2194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7" name="Google Shape;197;p25"/>
            <p:cNvCxnSpPr>
              <a:stCxn id="196" idx="0"/>
            </p:cNvCxnSpPr>
            <p:nvPr/>
          </p:nvCxnSpPr>
          <p:spPr>
            <a:xfrm>
              <a:off x="2866650" y="2515375"/>
              <a:ext cx="0" cy="2194500"/>
            </a:xfrm>
            <a:prstGeom prst="straightConnector1">
              <a:avLst/>
            </a:prstGeom>
            <a:noFill/>
            <a:ln cap="flat" cmpd="sng" w="19050">
              <a:solidFill>
                <a:schemeClr val="dk2"/>
              </a:solidFill>
              <a:prstDash val="solid"/>
              <a:round/>
              <a:headEnd len="med" w="med" type="none"/>
              <a:tailEnd len="med" w="med" type="none"/>
            </a:ln>
          </p:spPr>
        </p:cxnSp>
        <p:cxnSp>
          <p:nvCxnSpPr>
            <p:cNvPr id="198" name="Google Shape;198;p25"/>
            <p:cNvCxnSpPr>
              <a:stCxn id="196" idx="1"/>
              <a:endCxn id="196" idx="3"/>
            </p:cNvCxnSpPr>
            <p:nvPr/>
          </p:nvCxnSpPr>
          <p:spPr>
            <a:xfrm>
              <a:off x="1283700" y="3612625"/>
              <a:ext cx="3165900" cy="0"/>
            </a:xfrm>
            <a:prstGeom prst="straightConnector1">
              <a:avLst/>
            </a:prstGeom>
            <a:noFill/>
            <a:ln cap="flat" cmpd="sng" w="19050">
              <a:solidFill>
                <a:schemeClr val="dk2"/>
              </a:solidFill>
              <a:prstDash val="solid"/>
              <a:round/>
              <a:headEnd len="med" w="med" type="none"/>
              <a:tailEnd len="med" w="med" type="none"/>
            </a:ln>
          </p:spPr>
        </p:cxnSp>
      </p:grpSp>
      <p:sp>
        <p:nvSpPr>
          <p:cNvPr id="199" name="Google Shape;199;p25"/>
          <p:cNvSpPr txBox="1"/>
          <p:nvPr/>
        </p:nvSpPr>
        <p:spPr>
          <a:xfrm>
            <a:off x="555125" y="1569950"/>
            <a:ext cx="28188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Set up the square….</a:t>
            </a:r>
            <a:endParaRPr/>
          </a:p>
        </p:txBody>
      </p:sp>
      <p:sp>
        <p:nvSpPr>
          <p:cNvPr id="200" name="Google Shape;200;p25"/>
          <p:cNvSpPr txBox="1"/>
          <p:nvPr/>
        </p:nvSpPr>
        <p:spPr>
          <a:xfrm>
            <a:off x="5143500" y="3226625"/>
            <a:ext cx="4000500" cy="16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What percentage of their offspring will take after mom  (t 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What percentage will take after dad?</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6"/>
          <p:cNvPicPr preferRelativeResize="0"/>
          <p:nvPr/>
        </p:nvPicPr>
        <p:blipFill>
          <a:blip r:embed="rId3">
            <a:alphaModFix/>
          </a:blip>
          <a:stretch>
            <a:fillRect/>
          </a:stretch>
        </p:blipFill>
        <p:spPr>
          <a:xfrm>
            <a:off x="5918575" y="144000"/>
            <a:ext cx="2657700" cy="3048550"/>
          </a:xfrm>
          <a:prstGeom prst="rect">
            <a:avLst/>
          </a:prstGeom>
          <a:noFill/>
          <a:ln>
            <a:noFill/>
          </a:ln>
        </p:spPr>
      </p:pic>
      <p:sp>
        <p:nvSpPr>
          <p:cNvPr id="206" name="Google Shape;206;p26"/>
          <p:cNvSpPr txBox="1"/>
          <p:nvPr/>
        </p:nvSpPr>
        <p:spPr>
          <a:xfrm>
            <a:off x="234200" y="173475"/>
            <a:ext cx="5559900" cy="16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13.   Alex has sickle cell disease but neither of her parents do.</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        What are the genotypes of her parents? </a:t>
            </a:r>
            <a:endParaRPr sz="1800"/>
          </a:p>
          <a:p>
            <a:pPr indent="0" lvl="0" marL="0" rtl="0" algn="l">
              <a:spcBef>
                <a:spcPts val="0"/>
              </a:spcBef>
              <a:spcAft>
                <a:spcPts val="0"/>
              </a:spcAft>
              <a:buNone/>
            </a:pPr>
            <a:r>
              <a:rPr lang="en-US" sz="1800"/>
              <a:t>                ________       x     __________</a:t>
            </a:r>
            <a:endParaRPr sz="1800"/>
          </a:p>
        </p:txBody>
      </p:sp>
      <p:sp>
        <p:nvSpPr>
          <p:cNvPr id="207" name="Google Shape;207;p26"/>
          <p:cNvSpPr txBox="1"/>
          <p:nvPr/>
        </p:nvSpPr>
        <p:spPr>
          <a:xfrm>
            <a:off x="809800" y="1935400"/>
            <a:ext cx="3738300" cy="7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Set up a punnett square to show how Alex inherited the disease.</a:t>
            </a:r>
            <a:endParaRPr/>
          </a:p>
        </p:txBody>
      </p:sp>
      <p:grpSp>
        <p:nvGrpSpPr>
          <p:cNvPr id="208" name="Google Shape;208;p26"/>
          <p:cNvGrpSpPr/>
          <p:nvPr/>
        </p:nvGrpSpPr>
        <p:grpSpPr>
          <a:xfrm>
            <a:off x="1058175" y="2680200"/>
            <a:ext cx="3165900" cy="2194500"/>
            <a:chOff x="1283700" y="2515375"/>
            <a:chExt cx="3165900" cy="2194500"/>
          </a:xfrm>
        </p:grpSpPr>
        <p:sp>
          <p:nvSpPr>
            <p:cNvPr id="209" name="Google Shape;209;p26"/>
            <p:cNvSpPr/>
            <p:nvPr/>
          </p:nvSpPr>
          <p:spPr>
            <a:xfrm>
              <a:off x="1283700" y="2515375"/>
              <a:ext cx="3165900" cy="2194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26"/>
            <p:cNvCxnSpPr>
              <a:stCxn id="209" idx="0"/>
            </p:cNvCxnSpPr>
            <p:nvPr/>
          </p:nvCxnSpPr>
          <p:spPr>
            <a:xfrm>
              <a:off x="2866650" y="2515375"/>
              <a:ext cx="0" cy="2194500"/>
            </a:xfrm>
            <a:prstGeom prst="straightConnector1">
              <a:avLst/>
            </a:prstGeom>
            <a:noFill/>
            <a:ln cap="flat" cmpd="sng" w="19050">
              <a:solidFill>
                <a:schemeClr val="dk2"/>
              </a:solidFill>
              <a:prstDash val="solid"/>
              <a:round/>
              <a:headEnd len="med" w="med" type="none"/>
              <a:tailEnd len="med" w="med" type="none"/>
            </a:ln>
          </p:spPr>
        </p:cxnSp>
        <p:cxnSp>
          <p:nvCxnSpPr>
            <p:cNvPr id="211" name="Google Shape;211;p26"/>
            <p:cNvCxnSpPr>
              <a:stCxn id="209" idx="1"/>
              <a:endCxn id="209" idx="3"/>
            </p:cNvCxnSpPr>
            <p:nvPr/>
          </p:nvCxnSpPr>
          <p:spPr>
            <a:xfrm>
              <a:off x="1283700" y="3612625"/>
              <a:ext cx="3165900" cy="0"/>
            </a:xfrm>
            <a:prstGeom prst="straightConnector1">
              <a:avLst/>
            </a:prstGeom>
            <a:noFill/>
            <a:ln cap="flat" cmpd="sng" w="19050">
              <a:solidFill>
                <a:schemeClr val="dk2"/>
              </a:solidFill>
              <a:prstDash val="solid"/>
              <a:round/>
              <a:headEnd len="med" w="med" type="none"/>
              <a:tailEnd len="med" w="med" type="none"/>
            </a:ln>
          </p:spPr>
        </p:cxnSp>
      </p:grpSp>
      <p:sp>
        <p:nvSpPr>
          <p:cNvPr id="212" name="Google Shape;212;p26"/>
          <p:cNvSpPr txBox="1"/>
          <p:nvPr/>
        </p:nvSpPr>
        <p:spPr>
          <a:xfrm>
            <a:off x="5918575" y="3374075"/>
            <a:ext cx="2657700" cy="11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What is the probability (odds) that if Alex had a baby brother, that he would NOT have the disorder?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Learn how to use a Punnett square to solve a Mendelian monohybrid cross with one of the Amoeba Sister's favorite classroom pets: hairless guinea pigs. This video has a handout here: http://www.amoebasisters.com/handouts.html&#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science at the high school level. Pinky's teacher certification is in grades 4-8 science and 8-12 composite science (encompassing biology, chemistry, and physics). Amoeba Sisters videos only cover concepts that Pinky is certified to teach. For more information about The Amoeba Sisters, visit: 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id="217" name="Google Shape;217;p27" title="Monohybrids and the Punnett Square Guinea Pigs">
            <a:hlinkClick r:id="rId3"/>
          </p:cNvPr>
          <p:cNvPicPr preferRelativeResize="0"/>
          <p:nvPr/>
        </p:nvPicPr>
        <p:blipFill>
          <a:blip r:embed="rId4">
            <a:alphaModFix/>
          </a:blip>
          <a:stretch>
            <a:fillRect/>
          </a:stretch>
        </p:blipFill>
        <p:spPr>
          <a:xfrm>
            <a:off x="1765038" y="707525"/>
            <a:ext cx="5613925" cy="4210450"/>
          </a:xfrm>
          <a:prstGeom prst="rect">
            <a:avLst/>
          </a:prstGeom>
          <a:noFill/>
          <a:ln>
            <a:noFill/>
          </a:ln>
        </p:spPr>
      </p:pic>
      <p:sp>
        <p:nvSpPr>
          <p:cNvPr id="218" name="Google Shape;218;p27"/>
          <p:cNvSpPr txBox="1"/>
          <p:nvPr/>
        </p:nvSpPr>
        <p:spPr>
          <a:xfrm>
            <a:off x="303575" y="164800"/>
            <a:ext cx="46404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14.  Amoeba Sisters - Monohybrid Cross</a:t>
            </a:r>
            <a:endParaRPr b="1"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nvSpPr>
        <p:spPr>
          <a:xfrm>
            <a:off x="216850" y="156125"/>
            <a:ext cx="8430900" cy="21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t>15.  A short history lesson</a:t>
            </a:r>
            <a:endParaRPr b="1" sz="2200"/>
          </a:p>
          <a:p>
            <a:pPr indent="0" lvl="0" marL="0" rtl="0" algn="l">
              <a:spcBef>
                <a:spcPts val="0"/>
              </a:spcBef>
              <a:spcAft>
                <a:spcPts val="0"/>
              </a:spcAft>
              <a:buNone/>
            </a:pPr>
            <a:r>
              <a:t/>
            </a:r>
            <a:endParaRPr sz="2000"/>
          </a:p>
          <a:p>
            <a:pPr indent="0" lvl="0" marL="0" rtl="0" algn="l">
              <a:spcBef>
                <a:spcPts val="0"/>
              </a:spcBef>
              <a:spcAft>
                <a:spcPts val="0"/>
              </a:spcAft>
              <a:buNone/>
            </a:pPr>
            <a:r>
              <a:rPr lang="en-US" sz="2300"/>
              <a:t>What we know about genetics and </a:t>
            </a:r>
            <a:r>
              <a:rPr lang="en-US" sz="2300"/>
              <a:t>probability</a:t>
            </a:r>
            <a:r>
              <a:rPr lang="en-US" sz="2300"/>
              <a:t> was established by GREGOR </a:t>
            </a:r>
            <a:r>
              <a:rPr lang="en-US" sz="2300" u="sng"/>
              <a:t>MENDEL</a:t>
            </a:r>
            <a:endParaRPr sz="2300" u="sng"/>
          </a:p>
          <a:p>
            <a:pPr indent="0" lvl="0" marL="0" rtl="0" algn="l">
              <a:spcBef>
                <a:spcPts val="0"/>
              </a:spcBef>
              <a:spcAft>
                <a:spcPts val="0"/>
              </a:spcAft>
              <a:buNone/>
            </a:pPr>
            <a:r>
              <a:t/>
            </a:r>
            <a:endParaRPr sz="2000"/>
          </a:p>
          <a:p>
            <a:pPr indent="0" lvl="0" marL="0" rtl="0" algn="l">
              <a:spcBef>
                <a:spcPts val="0"/>
              </a:spcBef>
              <a:spcAft>
                <a:spcPts val="0"/>
              </a:spcAft>
              <a:buNone/>
            </a:pPr>
            <a:r>
              <a:rPr lang="en-US" sz="2000"/>
              <a:t>He is known as the </a:t>
            </a:r>
            <a:r>
              <a:rPr b="1" lang="en-US" sz="2200"/>
              <a:t>“Father of Genetics.”</a:t>
            </a:r>
            <a:r>
              <a:rPr lang="en-US" sz="2000"/>
              <a:t>  </a:t>
            </a:r>
            <a:endParaRPr sz="2000"/>
          </a:p>
        </p:txBody>
      </p:sp>
      <p:pic>
        <p:nvPicPr>
          <p:cNvPr id="224" name="Google Shape;224;p28"/>
          <p:cNvPicPr preferRelativeResize="0"/>
          <p:nvPr/>
        </p:nvPicPr>
        <p:blipFill>
          <a:blip r:embed="rId3">
            <a:alphaModFix/>
          </a:blip>
          <a:stretch>
            <a:fillRect/>
          </a:stretch>
        </p:blipFill>
        <p:spPr>
          <a:xfrm>
            <a:off x="5475375" y="2107700"/>
            <a:ext cx="3605975" cy="2861150"/>
          </a:xfrm>
          <a:prstGeom prst="rect">
            <a:avLst/>
          </a:prstGeom>
          <a:noFill/>
          <a:ln>
            <a:noFill/>
          </a:ln>
        </p:spPr>
      </p:pic>
      <p:sp>
        <p:nvSpPr>
          <p:cNvPr id="225" name="Google Shape;225;p28"/>
          <p:cNvSpPr txBox="1"/>
          <p:nvPr/>
        </p:nvSpPr>
        <p:spPr>
          <a:xfrm>
            <a:off x="286250" y="2613175"/>
            <a:ext cx="4857300" cy="16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t>He did experiments on pea plants where he learned about the principles of dominance and recessiveness   and how traits are passed through each generation.</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9"/>
          <p:cNvPicPr preferRelativeResize="0"/>
          <p:nvPr/>
        </p:nvPicPr>
        <p:blipFill rotWithShape="1">
          <a:blip r:embed="rId3">
            <a:alphaModFix/>
          </a:blip>
          <a:srcRect b="0" l="0" r="51868" t="0"/>
          <a:stretch/>
        </p:blipFill>
        <p:spPr>
          <a:xfrm>
            <a:off x="1407525" y="702500"/>
            <a:ext cx="2938000" cy="4305075"/>
          </a:xfrm>
          <a:prstGeom prst="rect">
            <a:avLst/>
          </a:prstGeom>
          <a:noFill/>
          <a:ln>
            <a:noFill/>
          </a:ln>
        </p:spPr>
      </p:pic>
      <p:sp>
        <p:nvSpPr>
          <p:cNvPr id="231" name="Google Shape;231;p29"/>
          <p:cNvSpPr txBox="1"/>
          <p:nvPr/>
        </p:nvSpPr>
        <p:spPr>
          <a:xfrm>
            <a:off x="88025" y="68705"/>
            <a:ext cx="7780800" cy="5991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16. </a:t>
            </a:r>
            <a:r>
              <a:rPr lang="en-US" sz="2500"/>
              <a:t>Traits in Pea Plants</a:t>
            </a:r>
            <a:endParaRPr sz="2500"/>
          </a:p>
        </p:txBody>
      </p:sp>
      <p:sp>
        <p:nvSpPr>
          <p:cNvPr id="232" name="Google Shape;232;p29"/>
          <p:cNvSpPr txBox="1"/>
          <p:nvPr/>
        </p:nvSpPr>
        <p:spPr>
          <a:xfrm>
            <a:off x="711250" y="763300"/>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Seed Shape</a:t>
            </a:r>
            <a:endParaRPr sz="1800"/>
          </a:p>
        </p:txBody>
      </p:sp>
      <p:sp>
        <p:nvSpPr>
          <p:cNvPr id="233" name="Google Shape;233;p29"/>
          <p:cNvSpPr txBox="1"/>
          <p:nvPr/>
        </p:nvSpPr>
        <p:spPr>
          <a:xfrm>
            <a:off x="711250" y="1644300"/>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Seed Color</a:t>
            </a:r>
            <a:endParaRPr sz="1800"/>
          </a:p>
        </p:txBody>
      </p:sp>
      <p:sp>
        <p:nvSpPr>
          <p:cNvPr id="234" name="Google Shape;234;p29"/>
          <p:cNvSpPr txBox="1"/>
          <p:nvPr/>
        </p:nvSpPr>
        <p:spPr>
          <a:xfrm>
            <a:off x="711250" y="2455900"/>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t>Flower Color</a:t>
            </a:r>
            <a:endParaRPr sz="1800" u="sng"/>
          </a:p>
        </p:txBody>
      </p:sp>
      <p:sp>
        <p:nvSpPr>
          <p:cNvPr id="235" name="Google Shape;235;p29"/>
          <p:cNvSpPr txBox="1"/>
          <p:nvPr/>
        </p:nvSpPr>
        <p:spPr>
          <a:xfrm>
            <a:off x="711250" y="3319525"/>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t>Pod</a:t>
            </a:r>
            <a:r>
              <a:rPr lang="en-US" sz="1800" u="sng"/>
              <a:t> Shape</a:t>
            </a:r>
            <a:endParaRPr sz="1800" u="sng"/>
          </a:p>
        </p:txBody>
      </p:sp>
      <p:sp>
        <p:nvSpPr>
          <p:cNvPr id="236" name="Google Shape;236;p29"/>
          <p:cNvSpPr txBox="1"/>
          <p:nvPr/>
        </p:nvSpPr>
        <p:spPr>
          <a:xfrm>
            <a:off x="711250" y="4183150"/>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Pod Color</a:t>
            </a:r>
            <a:endParaRPr sz="1800"/>
          </a:p>
        </p:txBody>
      </p:sp>
      <p:pic>
        <p:nvPicPr>
          <p:cNvPr id="237" name="Google Shape;237;p29"/>
          <p:cNvPicPr preferRelativeResize="0"/>
          <p:nvPr/>
        </p:nvPicPr>
        <p:blipFill rotWithShape="1">
          <a:blip r:embed="rId3">
            <a:alphaModFix/>
          </a:blip>
          <a:srcRect b="0" l="51868" r="0" t="0"/>
          <a:stretch/>
        </p:blipFill>
        <p:spPr>
          <a:xfrm>
            <a:off x="5905425" y="533150"/>
            <a:ext cx="2938000" cy="4305075"/>
          </a:xfrm>
          <a:prstGeom prst="rect">
            <a:avLst/>
          </a:prstGeom>
          <a:noFill/>
          <a:ln>
            <a:noFill/>
          </a:ln>
        </p:spPr>
      </p:pic>
      <p:sp>
        <p:nvSpPr>
          <p:cNvPr id="238" name="Google Shape;238;p29"/>
          <p:cNvSpPr txBox="1"/>
          <p:nvPr/>
        </p:nvSpPr>
        <p:spPr>
          <a:xfrm>
            <a:off x="5183150" y="1566225"/>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Flower Position</a:t>
            </a:r>
            <a:endParaRPr sz="1800"/>
          </a:p>
        </p:txBody>
      </p:sp>
      <p:sp>
        <p:nvSpPr>
          <p:cNvPr id="239" name="Google Shape;239;p29"/>
          <p:cNvSpPr txBox="1"/>
          <p:nvPr/>
        </p:nvSpPr>
        <p:spPr>
          <a:xfrm>
            <a:off x="5066675" y="3887075"/>
            <a:ext cx="1526700" cy="4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t>Stem Length</a:t>
            </a:r>
            <a:endParaRPr sz="1800" u="sng"/>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0"/>
          <p:cNvSpPr txBox="1"/>
          <p:nvPr/>
        </p:nvSpPr>
        <p:spPr>
          <a:xfrm>
            <a:off x="111425" y="46275"/>
            <a:ext cx="8763300" cy="1124700"/>
          </a:xfrm>
          <a:prstGeom prst="rect">
            <a:avLst/>
          </a:prstGeom>
          <a:noFill/>
          <a:ln>
            <a:noFill/>
          </a:ln>
        </p:spPr>
        <p:txBody>
          <a:bodyPr anchorCtr="0" anchor="t" bIns="31425" lIns="31425" spcFirstLastPara="1" rIns="31425" wrap="square" tIns="31425">
            <a:noAutofit/>
          </a:bodyPr>
          <a:lstStyle/>
          <a:p>
            <a:pPr indent="0" lvl="0" marL="0" marR="0" rtl="0" algn="l">
              <a:lnSpc>
                <a:spcPct val="120065"/>
              </a:lnSpc>
              <a:spcBef>
                <a:spcPts val="600"/>
              </a:spcBef>
              <a:spcAft>
                <a:spcPts val="0"/>
              </a:spcAft>
              <a:buNone/>
            </a:pPr>
            <a:r>
              <a:rPr lang="en-US" sz="2700"/>
              <a:t>17.  Plant Sex</a:t>
            </a:r>
            <a:endParaRPr sz="2700"/>
          </a:p>
          <a:p>
            <a:pPr indent="0" lvl="0" marL="0" marR="0" rtl="0" algn="l">
              <a:lnSpc>
                <a:spcPct val="120065"/>
              </a:lnSpc>
              <a:spcBef>
                <a:spcPts val="600"/>
              </a:spcBef>
              <a:spcAft>
                <a:spcPts val="0"/>
              </a:spcAft>
              <a:buNone/>
            </a:pPr>
            <a:r>
              <a:rPr lang="en-US" sz="2700">
                <a:solidFill>
                  <a:srgbClr val="000000"/>
                </a:solidFill>
                <a:latin typeface="Arial"/>
                <a:ea typeface="Arial"/>
                <a:cs typeface="Arial"/>
                <a:sym typeface="Arial"/>
              </a:rPr>
              <a:t>Pea plants can be</a:t>
            </a:r>
            <a:r>
              <a:rPr lang="en-US" sz="2700"/>
              <a:t> </a:t>
            </a:r>
            <a:r>
              <a:rPr lang="en-US" sz="2700">
                <a:solidFill>
                  <a:srgbClr val="000000"/>
                </a:solidFill>
                <a:latin typeface="Arial"/>
                <a:ea typeface="Arial"/>
                <a:cs typeface="Arial"/>
                <a:sym typeface="Arial"/>
              </a:rPr>
              <a:t>self-fertilized or </a:t>
            </a:r>
            <a:r>
              <a:rPr lang="en-US" sz="2700"/>
              <a:t> </a:t>
            </a:r>
            <a:r>
              <a:rPr lang="en-US" sz="2700" u="sng"/>
              <a:t>c</a:t>
            </a:r>
            <a:r>
              <a:rPr lang="en-US" sz="2700" u="sng">
                <a:solidFill>
                  <a:srgbClr val="000000"/>
                </a:solidFill>
                <a:latin typeface="Arial"/>
                <a:ea typeface="Arial"/>
                <a:cs typeface="Arial"/>
                <a:sym typeface="Arial"/>
              </a:rPr>
              <a:t>ross-fertilized</a:t>
            </a:r>
            <a:endParaRPr sz="2700"/>
          </a:p>
        </p:txBody>
      </p:sp>
      <p:pic>
        <p:nvPicPr>
          <p:cNvPr id="245" name="Google Shape;245;p30"/>
          <p:cNvPicPr preferRelativeResize="0"/>
          <p:nvPr/>
        </p:nvPicPr>
        <p:blipFill>
          <a:blip r:embed="rId3">
            <a:alphaModFix/>
          </a:blip>
          <a:stretch>
            <a:fillRect/>
          </a:stretch>
        </p:blipFill>
        <p:spPr>
          <a:xfrm>
            <a:off x="3824725" y="1390775"/>
            <a:ext cx="4666776" cy="3500075"/>
          </a:xfrm>
          <a:prstGeom prst="rect">
            <a:avLst/>
          </a:prstGeom>
          <a:noFill/>
          <a:ln>
            <a:noFill/>
          </a:ln>
        </p:spPr>
      </p:pic>
      <p:sp>
        <p:nvSpPr>
          <p:cNvPr id="246" name="Google Shape;246;p30"/>
          <p:cNvSpPr txBox="1"/>
          <p:nvPr/>
        </p:nvSpPr>
        <p:spPr>
          <a:xfrm>
            <a:off x="251525" y="1552600"/>
            <a:ext cx="3434700" cy="24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This helped Mendel figure out that some traits were hidden, he later called these hidden traits “recessive.”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nvSpPr>
        <p:spPr>
          <a:xfrm>
            <a:off x="223925" y="80823"/>
            <a:ext cx="8696100" cy="1532400"/>
          </a:xfrm>
          <a:prstGeom prst="rect">
            <a:avLst/>
          </a:prstGeom>
          <a:noFill/>
          <a:ln>
            <a:noFill/>
          </a:ln>
        </p:spPr>
        <p:txBody>
          <a:bodyPr anchorCtr="0" anchor="t" bIns="31425" lIns="31425" spcFirstLastPara="1" rIns="31425" wrap="square" tIns="31425">
            <a:noAutofit/>
          </a:bodyPr>
          <a:lstStyle/>
          <a:p>
            <a:pPr indent="0" lvl="0" marL="0" marR="0" rtl="0" algn="l">
              <a:lnSpc>
                <a:spcPct val="119886"/>
              </a:lnSpc>
              <a:spcBef>
                <a:spcPts val="0"/>
              </a:spcBef>
              <a:spcAft>
                <a:spcPts val="0"/>
              </a:spcAft>
              <a:buNone/>
            </a:pPr>
            <a:r>
              <a:rPr lang="en-US" sz="2400"/>
              <a:t>18. </a:t>
            </a:r>
            <a:r>
              <a:rPr lang="en-US" sz="2400" u="sng">
                <a:solidFill>
                  <a:srgbClr val="000000"/>
                </a:solidFill>
                <a:latin typeface="Arial"/>
                <a:ea typeface="Arial"/>
                <a:cs typeface="Arial"/>
                <a:sym typeface="Arial"/>
              </a:rPr>
              <a:t>True-Breeding Plants </a:t>
            </a:r>
            <a:r>
              <a:rPr lang="en-US" sz="2400">
                <a:solidFill>
                  <a:srgbClr val="000000"/>
                </a:solidFill>
                <a:latin typeface="Arial"/>
                <a:ea typeface="Arial"/>
                <a:cs typeface="Arial"/>
                <a:sym typeface="Arial"/>
              </a:rPr>
              <a:t>-always create plants that look like t</a:t>
            </a:r>
            <a:r>
              <a:rPr lang="en-US" sz="2400"/>
              <a:t>he </a:t>
            </a:r>
            <a:r>
              <a:rPr lang="en-US" sz="2400">
                <a:solidFill>
                  <a:srgbClr val="000000"/>
                </a:solidFill>
                <a:latin typeface="Arial"/>
                <a:ea typeface="Arial"/>
                <a:cs typeface="Arial"/>
                <a:sym typeface="Arial"/>
              </a:rPr>
              <a:t>same</a:t>
            </a:r>
            <a:endParaRPr sz="2400" u="sng"/>
          </a:p>
          <a:p>
            <a:pPr indent="0" lvl="0" marL="0" marR="0" rtl="0" algn="l">
              <a:lnSpc>
                <a:spcPct val="119886"/>
              </a:lnSpc>
              <a:spcBef>
                <a:spcPts val="700"/>
              </a:spcBef>
              <a:spcAft>
                <a:spcPts val="0"/>
              </a:spcAft>
              <a:buNone/>
            </a:pPr>
            <a:r>
              <a:rPr lang="en-US" sz="2400" u="sng">
                <a:solidFill>
                  <a:srgbClr val="000000"/>
                </a:solidFill>
                <a:latin typeface="Arial"/>
                <a:ea typeface="Arial"/>
                <a:cs typeface="Arial"/>
                <a:sym typeface="Arial"/>
              </a:rPr>
              <a:t>Hy</a:t>
            </a:r>
            <a:r>
              <a:rPr lang="en-US" sz="2400" u="sng"/>
              <a:t>b</a:t>
            </a:r>
            <a:r>
              <a:rPr lang="en-US" sz="2400" u="sng">
                <a:solidFill>
                  <a:srgbClr val="000000"/>
                </a:solidFill>
                <a:latin typeface="Arial"/>
                <a:ea typeface="Arial"/>
                <a:cs typeface="Arial"/>
                <a:sym typeface="Arial"/>
              </a:rPr>
              <a:t>rids</a:t>
            </a:r>
            <a:r>
              <a:rPr lang="en-US" sz="2400">
                <a:solidFill>
                  <a:srgbClr val="000000"/>
                </a:solidFill>
                <a:latin typeface="Arial"/>
                <a:ea typeface="Arial"/>
                <a:cs typeface="Arial"/>
                <a:sym typeface="Arial"/>
              </a:rPr>
              <a:t> – offspring o</a:t>
            </a:r>
            <a:r>
              <a:rPr lang="en-US" sz="2400"/>
              <a:t>f </a:t>
            </a:r>
            <a:r>
              <a:rPr lang="en-US" sz="2400">
                <a:solidFill>
                  <a:srgbClr val="000000"/>
                </a:solidFill>
                <a:latin typeface="Arial"/>
                <a:ea typeface="Arial"/>
                <a:cs typeface="Arial"/>
                <a:sym typeface="Arial"/>
              </a:rPr>
              <a:t>true-breeding plants</a:t>
            </a:r>
            <a:endParaRPr sz="2400">
              <a:solidFill>
                <a:srgbClr val="000000"/>
              </a:solidFill>
              <a:latin typeface="Arial"/>
              <a:ea typeface="Arial"/>
              <a:cs typeface="Arial"/>
              <a:sym typeface="Arial"/>
            </a:endParaRPr>
          </a:p>
          <a:p>
            <a:pPr indent="0" lvl="0" marL="0" marR="0" rtl="0" algn="ctr">
              <a:lnSpc>
                <a:spcPct val="119886"/>
              </a:lnSpc>
              <a:spcBef>
                <a:spcPts val="700"/>
              </a:spcBef>
              <a:spcAft>
                <a:spcPts val="0"/>
              </a:spcAft>
              <a:buNone/>
            </a:pPr>
            <a:r>
              <a:t/>
            </a:r>
            <a:endParaRPr sz="1200"/>
          </a:p>
          <a:p>
            <a:pPr indent="0" lvl="0" marL="0" marR="0" rtl="0" algn="ctr">
              <a:lnSpc>
                <a:spcPct val="119886"/>
              </a:lnSpc>
              <a:spcBef>
                <a:spcPts val="700"/>
              </a:spcBef>
              <a:spcAft>
                <a:spcPts val="0"/>
              </a:spcAft>
              <a:buNone/>
            </a:pPr>
            <a:r>
              <a:t/>
            </a:r>
            <a:endParaRPr sz="2800">
              <a:solidFill>
                <a:srgbClr val="000000"/>
              </a:solidFill>
              <a:latin typeface="Arial"/>
              <a:ea typeface="Arial"/>
              <a:cs typeface="Arial"/>
              <a:sym typeface="Arial"/>
            </a:endParaRPr>
          </a:p>
        </p:txBody>
      </p:sp>
      <p:pic>
        <p:nvPicPr>
          <p:cNvPr id="252" name="Google Shape;252;p31"/>
          <p:cNvPicPr preferRelativeResize="0"/>
          <p:nvPr/>
        </p:nvPicPr>
        <p:blipFill rotWithShape="1">
          <a:blip r:embed="rId3">
            <a:alphaModFix/>
          </a:blip>
          <a:srcRect b="0" l="0" r="49385" t="9314"/>
          <a:stretch/>
        </p:blipFill>
        <p:spPr>
          <a:xfrm>
            <a:off x="506525" y="1747076"/>
            <a:ext cx="5647599" cy="2685200"/>
          </a:xfrm>
          <a:prstGeom prst="rect">
            <a:avLst/>
          </a:prstGeom>
          <a:noFill/>
          <a:ln>
            <a:noFill/>
          </a:ln>
        </p:spPr>
      </p:pic>
      <p:sp>
        <p:nvSpPr>
          <p:cNvPr id="253" name="Google Shape;253;p31"/>
          <p:cNvSpPr txBox="1"/>
          <p:nvPr/>
        </p:nvSpPr>
        <p:spPr>
          <a:xfrm>
            <a:off x="6439013" y="2117058"/>
            <a:ext cx="2275200" cy="4671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3000"/>
              <a:t>HYBRIDS</a:t>
            </a:r>
            <a:endParaRPr sz="3000"/>
          </a:p>
        </p:txBody>
      </p:sp>
      <p:cxnSp>
        <p:nvCxnSpPr>
          <p:cNvPr id="254" name="Google Shape;254;p31"/>
          <p:cNvCxnSpPr/>
          <p:nvPr/>
        </p:nvCxnSpPr>
        <p:spPr>
          <a:xfrm flipH="1">
            <a:off x="5959698" y="3091292"/>
            <a:ext cx="1148400" cy="410400"/>
          </a:xfrm>
          <a:prstGeom prst="bentConnector3">
            <a:avLst>
              <a:gd fmla="val 50000" name="adj1"/>
            </a:avLst>
          </a:prstGeom>
          <a:noFill/>
          <a:ln cap="flat" cmpd="sng" w="76200">
            <a:solidFill>
              <a:schemeClr val="dk2"/>
            </a:solidFill>
            <a:prstDash val="solid"/>
            <a:round/>
            <a:headEnd len="med" w="med" type="none"/>
            <a:tailEnd len="med" w="med" type="triangle"/>
          </a:ln>
        </p:spPr>
      </p:cxnSp>
      <p:sp>
        <p:nvSpPr>
          <p:cNvPr id="255" name="Google Shape;255;p31"/>
          <p:cNvSpPr txBox="1"/>
          <p:nvPr/>
        </p:nvSpPr>
        <p:spPr>
          <a:xfrm>
            <a:off x="1335750" y="2211800"/>
            <a:ext cx="7374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PP</a:t>
            </a:r>
            <a:endParaRPr b="1" sz="3000"/>
          </a:p>
        </p:txBody>
      </p:sp>
      <p:sp>
        <p:nvSpPr>
          <p:cNvPr id="256" name="Google Shape;256;p31"/>
          <p:cNvSpPr txBox="1"/>
          <p:nvPr/>
        </p:nvSpPr>
        <p:spPr>
          <a:xfrm>
            <a:off x="5070375" y="2211800"/>
            <a:ext cx="7374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pp</a:t>
            </a:r>
            <a:endParaRPr b="1" sz="3000"/>
          </a:p>
        </p:txBody>
      </p:sp>
      <p:sp>
        <p:nvSpPr>
          <p:cNvPr id="257" name="Google Shape;257;p31"/>
          <p:cNvSpPr txBox="1"/>
          <p:nvPr/>
        </p:nvSpPr>
        <p:spPr>
          <a:xfrm>
            <a:off x="5070375" y="4520225"/>
            <a:ext cx="7374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Pp</a:t>
            </a:r>
            <a:endParaRPr b="1" sz="3000"/>
          </a:p>
        </p:txBody>
      </p:sp>
      <p:sp>
        <p:nvSpPr>
          <p:cNvPr id="258" name="Google Shape;258;p31"/>
          <p:cNvSpPr txBox="1"/>
          <p:nvPr/>
        </p:nvSpPr>
        <p:spPr>
          <a:xfrm>
            <a:off x="3709825" y="4466975"/>
            <a:ext cx="7374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Pp</a:t>
            </a:r>
            <a:endParaRPr b="1" sz="3000"/>
          </a:p>
        </p:txBody>
      </p:sp>
      <p:sp>
        <p:nvSpPr>
          <p:cNvPr id="259" name="Google Shape;259;p31"/>
          <p:cNvSpPr txBox="1"/>
          <p:nvPr/>
        </p:nvSpPr>
        <p:spPr>
          <a:xfrm>
            <a:off x="2509125" y="4432275"/>
            <a:ext cx="7374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Pp</a:t>
            </a:r>
            <a:endParaRPr b="1" sz="3000"/>
          </a:p>
        </p:txBody>
      </p:sp>
      <p:sp>
        <p:nvSpPr>
          <p:cNvPr id="260" name="Google Shape;260;p31"/>
          <p:cNvSpPr txBox="1"/>
          <p:nvPr/>
        </p:nvSpPr>
        <p:spPr>
          <a:xfrm>
            <a:off x="1091600" y="4432275"/>
            <a:ext cx="7374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Pp</a:t>
            </a:r>
            <a:endParaRPr b="1" sz="3000"/>
          </a:p>
        </p:txBody>
      </p:sp>
      <p:sp>
        <p:nvSpPr>
          <p:cNvPr id="261" name="Google Shape;261;p31"/>
          <p:cNvSpPr txBox="1"/>
          <p:nvPr/>
        </p:nvSpPr>
        <p:spPr>
          <a:xfrm>
            <a:off x="6371425" y="4087925"/>
            <a:ext cx="2662800" cy="9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t>Heterozygous</a:t>
            </a:r>
            <a:r>
              <a:rPr lang="en-US" sz="1800"/>
              <a:t> = when individual has one of each type of gene </a:t>
            </a:r>
            <a:endParaRPr sz="1800"/>
          </a:p>
        </p:txBody>
      </p:sp>
      <p:cxnSp>
        <p:nvCxnSpPr>
          <p:cNvPr id="262" name="Google Shape;262;p31"/>
          <p:cNvCxnSpPr>
            <a:stCxn id="261" idx="1"/>
          </p:cNvCxnSpPr>
          <p:nvPr/>
        </p:nvCxnSpPr>
        <p:spPr>
          <a:xfrm flipH="1">
            <a:off x="5594425" y="4559975"/>
            <a:ext cx="777000" cy="1413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127875" y="130350"/>
            <a:ext cx="5485500" cy="4796400"/>
          </a:xfrm>
          <a:prstGeom prst="rect">
            <a:avLst/>
          </a:prstGeom>
          <a:noFill/>
          <a:ln cap="flat" cmpd="sng" w="9525">
            <a:solidFill>
              <a:srgbClr val="FFFFFF"/>
            </a:solidFill>
            <a:prstDash val="solid"/>
            <a:round/>
            <a:headEnd len="sm" w="sm" type="none"/>
            <a:tailEnd len="sm" w="sm" type="none"/>
          </a:ln>
        </p:spPr>
        <p:txBody>
          <a:bodyPr anchorCtr="0" anchor="t" bIns="75425" lIns="75425" spcFirstLastPara="1" rIns="75425" wrap="square" tIns="75425">
            <a:noAutofit/>
          </a:bodyPr>
          <a:lstStyle/>
          <a:p>
            <a:pPr indent="0" lvl="0" marL="0" rtl="0" algn="l">
              <a:spcBef>
                <a:spcPts val="0"/>
              </a:spcBef>
              <a:spcAft>
                <a:spcPts val="0"/>
              </a:spcAft>
              <a:buNone/>
            </a:pPr>
            <a:r>
              <a:rPr b="1" lang="en-US" sz="2000">
                <a:solidFill>
                  <a:srgbClr val="980000"/>
                </a:solidFill>
              </a:rPr>
              <a:t>1. </a:t>
            </a:r>
            <a:r>
              <a:rPr b="1" lang="en-US" sz="2000">
                <a:solidFill>
                  <a:srgbClr val="980000"/>
                </a:solidFill>
              </a:rPr>
              <a:t>A Brief History of Genetics</a:t>
            </a:r>
            <a:endParaRPr b="1" sz="2000">
              <a:solidFill>
                <a:srgbClr val="980000"/>
              </a:solidFill>
            </a:endParaRPr>
          </a:p>
          <a:p>
            <a:pPr indent="0" lvl="0" marL="0" rtl="0" algn="l">
              <a:spcBef>
                <a:spcPts val="0"/>
              </a:spcBef>
              <a:spcAft>
                <a:spcPts val="0"/>
              </a:spcAft>
              <a:buNone/>
            </a:pPr>
            <a:r>
              <a:rPr lang="en-US" sz="2000">
                <a:solidFill>
                  <a:srgbClr val="980000"/>
                </a:solidFill>
              </a:rPr>
              <a:t> </a:t>
            </a:r>
            <a:endParaRPr sz="2000">
              <a:solidFill>
                <a:srgbClr val="980000"/>
              </a:solidFill>
            </a:endParaRPr>
          </a:p>
          <a:p>
            <a:pPr indent="0" lvl="0" marL="0" rtl="0" algn="l">
              <a:spcBef>
                <a:spcPts val="0"/>
              </a:spcBef>
              <a:spcAft>
                <a:spcPts val="0"/>
              </a:spcAft>
              <a:buNone/>
            </a:pPr>
            <a:r>
              <a:rPr lang="en-US" sz="2000">
                <a:solidFill>
                  <a:srgbClr val="980000"/>
                </a:solidFill>
              </a:rPr>
              <a:t>In the past, people did not understand how traits were inherited, but there were many guesses based on things that could be observed.</a:t>
            </a:r>
            <a:endParaRPr sz="2000">
              <a:solidFill>
                <a:srgbClr val="980000"/>
              </a:solidFill>
            </a:endParaRPr>
          </a:p>
          <a:p>
            <a:pPr indent="0" lvl="0" marL="0" rtl="0" algn="l">
              <a:spcBef>
                <a:spcPts val="0"/>
              </a:spcBef>
              <a:spcAft>
                <a:spcPts val="0"/>
              </a:spcAft>
              <a:buNone/>
            </a:pPr>
            <a:r>
              <a:rPr lang="en-US" sz="2000">
                <a:solidFill>
                  <a:srgbClr val="980000"/>
                </a:solidFill>
              </a:rPr>
              <a:t>Two theories emerged….</a:t>
            </a:r>
            <a:endParaRPr sz="2000">
              <a:solidFill>
                <a:srgbClr val="980000"/>
              </a:solidFill>
            </a:endParaRPr>
          </a:p>
          <a:p>
            <a:pPr indent="0" lvl="0" marL="0" rtl="0" algn="l">
              <a:spcBef>
                <a:spcPts val="0"/>
              </a:spcBef>
              <a:spcAft>
                <a:spcPts val="0"/>
              </a:spcAft>
              <a:buNone/>
            </a:pPr>
            <a:r>
              <a:t/>
            </a:r>
            <a:endParaRPr sz="2000" u="sng">
              <a:solidFill>
                <a:srgbClr val="980000"/>
              </a:solidFill>
            </a:endParaRPr>
          </a:p>
          <a:p>
            <a:pPr indent="0" lvl="0" marL="0" rtl="0" algn="l">
              <a:spcBef>
                <a:spcPts val="0"/>
              </a:spcBef>
              <a:spcAft>
                <a:spcPts val="0"/>
              </a:spcAft>
              <a:buNone/>
            </a:pPr>
            <a:r>
              <a:rPr lang="en-US" sz="2100" u="sng"/>
              <a:t>Blending Theory</a:t>
            </a:r>
            <a:r>
              <a:rPr lang="en-US" sz="2100"/>
              <a:t> - offspring have a mix of traits, somewhere in between </a:t>
            </a:r>
            <a:br>
              <a:rPr lang="en-US" sz="2100"/>
            </a:br>
            <a:r>
              <a:rPr lang="en-US" sz="2100"/>
              <a:t>            (Straight x curly = wavy)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u="sng"/>
              <a:t>Particulate Theory</a:t>
            </a:r>
            <a:r>
              <a:rPr lang="en-US" sz="2100"/>
              <a:t>  - </a:t>
            </a:r>
            <a:r>
              <a:rPr lang="en-US" sz="2100">
                <a:solidFill>
                  <a:schemeClr val="dk1"/>
                </a:solidFill>
                <a:highlight>
                  <a:srgbClr val="FFFFFF"/>
                </a:highlight>
              </a:rPr>
              <a:t>traits are inherited as particles, offspring receive a "piece" </a:t>
            </a:r>
            <a:endParaRPr sz="2000">
              <a:solidFill>
                <a:srgbClr val="980000"/>
              </a:solidFill>
            </a:endParaRPr>
          </a:p>
          <a:p>
            <a:pPr indent="0" lvl="0" marL="0" rtl="0" algn="l">
              <a:spcBef>
                <a:spcPts val="0"/>
              </a:spcBef>
              <a:spcAft>
                <a:spcPts val="0"/>
              </a:spcAft>
              <a:buNone/>
            </a:pPr>
            <a:r>
              <a:t/>
            </a:r>
            <a:endParaRPr sz="2000">
              <a:solidFill>
                <a:srgbClr val="980000"/>
              </a:solidFill>
            </a:endParaRPr>
          </a:p>
        </p:txBody>
      </p:sp>
      <p:pic>
        <p:nvPicPr>
          <p:cNvPr descr="large.jpg" id="64" name="Google Shape;64;p14"/>
          <p:cNvPicPr preferRelativeResize="0"/>
          <p:nvPr/>
        </p:nvPicPr>
        <p:blipFill rotWithShape="1">
          <a:blip r:embed="rId3">
            <a:alphaModFix/>
          </a:blip>
          <a:srcRect b="9886" l="0" r="0" t="0"/>
          <a:stretch/>
        </p:blipFill>
        <p:spPr>
          <a:xfrm>
            <a:off x="5778175" y="272950"/>
            <a:ext cx="3214700" cy="3881751"/>
          </a:xfrm>
          <a:prstGeom prst="rect">
            <a:avLst/>
          </a:prstGeom>
          <a:noFill/>
          <a:ln>
            <a:noFill/>
          </a:ln>
        </p:spPr>
      </p:pic>
      <p:sp>
        <p:nvSpPr>
          <p:cNvPr id="65" name="Google Shape;65;p14"/>
          <p:cNvSpPr txBox="1"/>
          <p:nvPr/>
        </p:nvSpPr>
        <p:spPr>
          <a:xfrm>
            <a:off x="6111343" y="4260535"/>
            <a:ext cx="2734500" cy="4665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Golden Doodle</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nvSpPr>
        <p:spPr>
          <a:xfrm>
            <a:off x="93780" y="62724"/>
            <a:ext cx="8956500" cy="1087500"/>
          </a:xfrm>
          <a:prstGeom prst="rect">
            <a:avLst/>
          </a:prstGeom>
          <a:noFill/>
          <a:ln>
            <a:noFill/>
          </a:ln>
        </p:spPr>
        <p:txBody>
          <a:bodyPr anchorCtr="0" anchor="t" bIns="31425" lIns="31425" spcFirstLastPara="1" rIns="31425" wrap="square" tIns="31425">
            <a:noAutofit/>
          </a:bodyPr>
          <a:lstStyle/>
          <a:p>
            <a:pPr indent="0" lvl="0" marL="0" marR="0" rtl="0" algn="l">
              <a:lnSpc>
                <a:spcPct val="120065"/>
              </a:lnSpc>
              <a:spcBef>
                <a:spcPts val="0"/>
              </a:spcBef>
              <a:spcAft>
                <a:spcPts val="0"/>
              </a:spcAft>
              <a:buNone/>
            </a:pPr>
            <a:r>
              <a:rPr lang="en-US" sz="3500"/>
              <a:t>19. </a:t>
            </a:r>
            <a:r>
              <a:rPr lang="en-US" sz="3500">
                <a:solidFill>
                  <a:srgbClr val="000000"/>
                </a:solidFill>
                <a:latin typeface="Arial"/>
                <a:ea typeface="Arial"/>
                <a:cs typeface="Arial"/>
                <a:sym typeface="Arial"/>
              </a:rPr>
              <a:t>Mendel discovered that each trait is controlled by two factors (</a:t>
            </a:r>
            <a:r>
              <a:rPr lang="en-US" sz="3500" u="sng">
                <a:solidFill>
                  <a:srgbClr val="000000"/>
                </a:solidFill>
                <a:latin typeface="Arial"/>
                <a:ea typeface="Arial"/>
                <a:cs typeface="Arial"/>
                <a:sym typeface="Arial"/>
              </a:rPr>
              <a:t>alleles</a:t>
            </a:r>
            <a:r>
              <a:rPr lang="en-US" sz="3500">
                <a:solidFill>
                  <a:srgbClr val="000000"/>
                </a:solidFill>
                <a:latin typeface="Arial"/>
                <a:ea typeface="Arial"/>
                <a:cs typeface="Arial"/>
                <a:sym typeface="Arial"/>
              </a:rPr>
              <a:t>)</a:t>
            </a:r>
            <a:endParaRPr sz="3500">
              <a:solidFill>
                <a:srgbClr val="000000"/>
              </a:solidFill>
              <a:latin typeface="Arial"/>
              <a:ea typeface="Arial"/>
              <a:cs typeface="Arial"/>
              <a:sym typeface="Arial"/>
            </a:endParaRPr>
          </a:p>
          <a:p>
            <a:pPr indent="0" lvl="0" marL="0" marR="0" rtl="0" algn="l">
              <a:lnSpc>
                <a:spcPct val="120065"/>
              </a:lnSpc>
              <a:spcBef>
                <a:spcPts val="600"/>
              </a:spcBef>
              <a:spcAft>
                <a:spcPts val="0"/>
              </a:spcAft>
              <a:buNone/>
            </a:pPr>
            <a:r>
              <a:t/>
            </a:r>
            <a:endParaRPr sz="1200">
              <a:solidFill>
                <a:srgbClr val="000000"/>
              </a:solidFill>
              <a:latin typeface="Arial"/>
              <a:ea typeface="Arial"/>
              <a:cs typeface="Arial"/>
              <a:sym typeface="Arial"/>
            </a:endParaRPr>
          </a:p>
          <a:p>
            <a:pPr indent="0" lvl="0" marL="0" marR="0" rtl="0" algn="l">
              <a:lnSpc>
                <a:spcPct val="120065"/>
              </a:lnSpc>
              <a:spcBef>
                <a:spcPts val="600"/>
              </a:spcBef>
              <a:spcAft>
                <a:spcPts val="0"/>
              </a:spcAft>
              <a:buNone/>
            </a:pPr>
            <a:r>
              <a:t/>
            </a:r>
            <a:endParaRPr sz="3500" u="sng"/>
          </a:p>
        </p:txBody>
      </p:sp>
      <p:pic>
        <p:nvPicPr>
          <p:cNvPr descr="genes.gif" id="268" name="Google Shape;268;p32"/>
          <p:cNvPicPr preferRelativeResize="0"/>
          <p:nvPr/>
        </p:nvPicPr>
        <p:blipFill>
          <a:blip r:embed="rId3">
            <a:alphaModFix/>
          </a:blip>
          <a:stretch>
            <a:fillRect/>
          </a:stretch>
        </p:blipFill>
        <p:spPr>
          <a:xfrm>
            <a:off x="5305174" y="1557176"/>
            <a:ext cx="3559350" cy="3282500"/>
          </a:xfrm>
          <a:prstGeom prst="rect">
            <a:avLst/>
          </a:prstGeom>
          <a:noFill/>
          <a:ln>
            <a:noFill/>
          </a:ln>
        </p:spPr>
      </p:pic>
      <p:sp>
        <p:nvSpPr>
          <p:cNvPr id="269" name="Google Shape;269;p32"/>
          <p:cNvSpPr txBox="1"/>
          <p:nvPr/>
        </p:nvSpPr>
        <p:spPr>
          <a:xfrm>
            <a:off x="460275" y="1496476"/>
            <a:ext cx="4697400" cy="3230700"/>
          </a:xfrm>
          <a:prstGeom prst="rect">
            <a:avLst/>
          </a:prstGeom>
          <a:noFill/>
          <a:ln>
            <a:noFill/>
          </a:ln>
        </p:spPr>
        <p:txBody>
          <a:bodyPr anchorCtr="0" anchor="t" bIns="75425" lIns="75425" spcFirstLastPara="1" rIns="75425" wrap="square" tIns="75425">
            <a:noAutofit/>
          </a:bodyPr>
          <a:lstStyle/>
          <a:p>
            <a:pPr indent="0" lvl="0" marL="0" rtl="0" algn="l">
              <a:lnSpc>
                <a:spcPct val="100000"/>
              </a:lnSpc>
              <a:spcBef>
                <a:spcPts val="600"/>
              </a:spcBef>
              <a:spcAft>
                <a:spcPts val="0"/>
              </a:spcAft>
              <a:buClr>
                <a:schemeClr val="dk1"/>
              </a:buClr>
              <a:buSzPts val="900"/>
              <a:buFont typeface="Arial"/>
              <a:buNone/>
            </a:pPr>
            <a:r>
              <a:rPr lang="en-US" sz="3100" u="sng">
                <a:solidFill>
                  <a:schemeClr val="dk1"/>
                </a:solidFill>
              </a:rPr>
              <a:t>Genes</a:t>
            </a:r>
            <a:r>
              <a:rPr lang="en-US" sz="3100">
                <a:solidFill>
                  <a:schemeClr val="dk1"/>
                </a:solidFill>
              </a:rPr>
              <a:t> – factors that determine your traits, composed of 2 alleles</a:t>
            </a:r>
            <a:endParaRPr sz="3100">
              <a:solidFill>
                <a:schemeClr val="dk1"/>
              </a:solidFill>
            </a:endParaRPr>
          </a:p>
          <a:p>
            <a:pPr indent="0" lvl="0" marL="0" rtl="0" algn="l">
              <a:lnSpc>
                <a:spcPct val="100000"/>
              </a:lnSpc>
              <a:spcBef>
                <a:spcPts val="600"/>
              </a:spcBef>
              <a:spcAft>
                <a:spcPts val="0"/>
              </a:spcAft>
              <a:buClr>
                <a:schemeClr val="dk1"/>
              </a:buClr>
              <a:buSzPts val="900"/>
              <a:buFont typeface="Arial"/>
              <a:buNone/>
            </a:pPr>
            <a:r>
              <a:t/>
            </a:r>
            <a:endParaRPr sz="3100">
              <a:solidFill>
                <a:schemeClr val="dk1"/>
              </a:solidFill>
            </a:endParaRPr>
          </a:p>
          <a:p>
            <a:pPr indent="0" lvl="0" marL="0" rtl="0" algn="l">
              <a:lnSpc>
                <a:spcPct val="100000"/>
              </a:lnSpc>
              <a:spcBef>
                <a:spcPts val="600"/>
              </a:spcBef>
              <a:spcAft>
                <a:spcPts val="0"/>
              </a:spcAft>
              <a:buClr>
                <a:schemeClr val="dk1"/>
              </a:buClr>
              <a:buSzPts val="900"/>
              <a:buFont typeface="Arial"/>
              <a:buNone/>
            </a:pPr>
            <a:r>
              <a:rPr lang="en-US" sz="3100">
                <a:solidFill>
                  <a:schemeClr val="dk1"/>
                </a:solidFill>
              </a:rPr>
              <a:t>Genes are located on </a:t>
            </a:r>
            <a:r>
              <a:rPr lang="en-US" sz="3100" u="sng">
                <a:solidFill>
                  <a:schemeClr val="dk1"/>
                </a:solidFill>
              </a:rPr>
              <a:t>chromosomes</a:t>
            </a:r>
            <a:endParaRPr sz="3100" u="sng">
              <a:solidFill>
                <a:schemeClr val="dk1"/>
              </a:solidFill>
            </a:endParaRPr>
          </a:p>
          <a:p>
            <a:pPr indent="0" lvl="0" marL="0" rtl="0" algn="l">
              <a:spcBef>
                <a:spcPts val="0"/>
              </a:spcBef>
              <a:spcAft>
                <a:spcPts val="0"/>
              </a:spcAft>
              <a:buNone/>
            </a:pPr>
            <a:r>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3"/>
          <p:cNvSpPr txBox="1"/>
          <p:nvPr/>
        </p:nvSpPr>
        <p:spPr>
          <a:xfrm>
            <a:off x="130343" y="54388"/>
            <a:ext cx="8873400" cy="49914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200"/>
              <a:t>Quick Check  - What do we know so far?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2500"/>
              <a:t>1. The “Father of Genetics” is  ____________</a:t>
            </a:r>
            <a:endParaRPr sz="2500"/>
          </a:p>
          <a:p>
            <a:pPr indent="0" lvl="0" marL="0" rtl="0" algn="l">
              <a:spcBef>
                <a:spcPts val="0"/>
              </a:spcBef>
              <a:spcAft>
                <a:spcPts val="0"/>
              </a:spcAft>
              <a:buNone/>
            </a:pPr>
            <a:r>
              <a:t/>
            </a:r>
            <a:endParaRPr sz="1000"/>
          </a:p>
          <a:p>
            <a:pPr indent="0" lvl="0" marL="0" rtl="0" algn="l">
              <a:spcBef>
                <a:spcPts val="0"/>
              </a:spcBef>
              <a:spcAft>
                <a:spcPts val="0"/>
              </a:spcAft>
              <a:buNone/>
            </a:pPr>
            <a:r>
              <a:rPr lang="en-US" sz="2500"/>
              <a:t>2.  Genetics is the study of  _____________,  which is how traits are passed from _________ to ____________</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3.  Mendel studied what organism?  ____________</a:t>
            </a:r>
            <a:endParaRPr sz="2500"/>
          </a:p>
          <a:p>
            <a:pPr indent="0" lvl="0" marL="0" rtl="0" algn="l">
              <a:spcBef>
                <a:spcPts val="0"/>
              </a:spcBef>
              <a:spcAft>
                <a:spcPts val="0"/>
              </a:spcAft>
              <a:buNone/>
            </a:pPr>
            <a:r>
              <a:t/>
            </a:r>
            <a:endParaRPr sz="1000"/>
          </a:p>
          <a:p>
            <a:pPr indent="0" lvl="0" marL="0" rtl="0" algn="l">
              <a:spcBef>
                <a:spcPts val="0"/>
              </a:spcBef>
              <a:spcAft>
                <a:spcPts val="0"/>
              </a:spcAft>
              <a:buNone/>
            </a:pPr>
            <a:r>
              <a:rPr lang="en-US" sz="2500"/>
              <a:t>4. If one trait covers up another one, </a:t>
            </a:r>
            <a:br>
              <a:rPr lang="en-US" sz="2500"/>
            </a:br>
            <a:r>
              <a:rPr lang="en-US" sz="2500"/>
              <a:t>             we say that it is   _____________________,</a:t>
            </a:r>
            <a:br>
              <a:rPr lang="en-US" sz="2500"/>
            </a:br>
            <a:r>
              <a:rPr lang="en-US" sz="2500"/>
              <a:t>       the one that is covered up is ___________________</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5. A “true-breeding” plant is one that can only produce plants like itself    a)  true      b) false</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6. If a tall and a short plant are crossed, it will create a</a:t>
            </a:r>
            <a:endParaRPr sz="2500"/>
          </a:p>
          <a:p>
            <a:pPr indent="0" lvl="0" marL="0" rtl="0" algn="l">
              <a:spcBef>
                <a:spcPts val="0"/>
              </a:spcBef>
              <a:spcAft>
                <a:spcPts val="0"/>
              </a:spcAft>
              <a:buNone/>
            </a:pPr>
            <a:r>
              <a:rPr lang="en-US" sz="2500"/>
              <a:t>      a) zygote                b) gene              c) hybrid</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idx="1" type="body"/>
          </p:nvPr>
        </p:nvSpPr>
        <p:spPr>
          <a:xfrm>
            <a:off x="127050" y="139901"/>
            <a:ext cx="8889900" cy="4934100"/>
          </a:xfrm>
          <a:prstGeom prst="rect">
            <a:avLst/>
          </a:prstGeom>
        </p:spPr>
        <p:txBody>
          <a:bodyPr anchorCtr="0" anchor="t" bIns="31425" lIns="31425" spcFirstLastPara="1" rIns="31425" wrap="square" tIns="31425">
            <a:noAutofit/>
          </a:bodyPr>
          <a:lstStyle/>
          <a:p>
            <a:pPr indent="0" lvl="0" marL="0" rtl="0" algn="l">
              <a:lnSpc>
                <a:spcPct val="100000"/>
              </a:lnSpc>
              <a:spcBef>
                <a:spcPts val="0"/>
              </a:spcBef>
              <a:spcAft>
                <a:spcPts val="0"/>
              </a:spcAft>
              <a:buNone/>
            </a:pPr>
            <a:r>
              <a:rPr lang="en-US">
                <a:solidFill>
                  <a:srgbClr val="000000"/>
                </a:solidFill>
              </a:rPr>
              <a:t>Check for understanding</a:t>
            </a:r>
            <a:endParaRPr sz="2200">
              <a:solidFill>
                <a:srgbClr val="000000"/>
              </a:solidFill>
              <a:latin typeface="Arial"/>
              <a:ea typeface="Arial"/>
              <a:cs typeface="Arial"/>
              <a:sym typeface="Arial"/>
            </a:endParaRPr>
          </a:p>
          <a:p>
            <a:pPr indent="0" lvl="0" marL="0" rtl="0" algn="l">
              <a:lnSpc>
                <a:spcPct val="100000"/>
              </a:lnSpc>
              <a:spcBef>
                <a:spcPts val="1700"/>
              </a:spcBef>
              <a:spcAft>
                <a:spcPts val="0"/>
              </a:spcAft>
              <a:buNone/>
            </a:pPr>
            <a:r>
              <a:rPr lang="en-US">
                <a:solidFill>
                  <a:srgbClr val="000000"/>
                </a:solidFill>
              </a:rPr>
              <a:t>1</a:t>
            </a:r>
            <a:r>
              <a:rPr lang="en-US">
                <a:solidFill>
                  <a:srgbClr val="000000"/>
                </a:solidFill>
                <a:latin typeface="Arial"/>
                <a:ea typeface="Arial"/>
                <a:cs typeface="Arial"/>
                <a:sym typeface="Arial"/>
              </a:rPr>
              <a:t>.  </a:t>
            </a:r>
            <a:r>
              <a:rPr lang="en-US">
                <a:solidFill>
                  <a:srgbClr val="000000"/>
                </a:solidFill>
              </a:rPr>
              <a:t>Genes are located on _______________</a:t>
            </a:r>
            <a:endParaRPr>
              <a:solidFill>
                <a:srgbClr val="000000"/>
              </a:solidFill>
              <a:latin typeface="Arial"/>
              <a:ea typeface="Arial"/>
              <a:cs typeface="Arial"/>
              <a:sym typeface="Arial"/>
            </a:endParaRPr>
          </a:p>
          <a:p>
            <a:pPr indent="0" lvl="0" marL="0" rtl="0" algn="l">
              <a:lnSpc>
                <a:spcPct val="100000"/>
              </a:lnSpc>
              <a:spcBef>
                <a:spcPts val="1700"/>
              </a:spcBef>
              <a:spcAft>
                <a:spcPts val="0"/>
              </a:spcAft>
              <a:buNone/>
            </a:pPr>
            <a:r>
              <a:rPr lang="en-US">
                <a:solidFill>
                  <a:srgbClr val="000000"/>
                </a:solidFill>
              </a:rPr>
              <a:t>2</a:t>
            </a:r>
            <a:r>
              <a:rPr lang="en-US">
                <a:solidFill>
                  <a:srgbClr val="000000"/>
                </a:solidFill>
                <a:latin typeface="Arial"/>
                <a:ea typeface="Arial"/>
                <a:cs typeface="Arial"/>
                <a:sym typeface="Arial"/>
              </a:rPr>
              <a:t>.  Every gene is made of two </a:t>
            </a:r>
            <a:r>
              <a:rPr lang="en-US">
                <a:solidFill>
                  <a:srgbClr val="000000"/>
                </a:solidFill>
              </a:rPr>
              <a:t>    </a:t>
            </a:r>
            <a:r>
              <a:rPr lang="en-US">
                <a:solidFill>
                  <a:srgbClr val="000000"/>
                </a:solidFill>
              </a:rPr>
              <a:t>a.  genotypes      b.  alleles         c.  cells</a:t>
            </a:r>
            <a:endParaRPr>
              <a:solidFill>
                <a:srgbClr val="000000"/>
              </a:solidFill>
            </a:endParaRPr>
          </a:p>
          <a:p>
            <a:pPr indent="0" lvl="0" marL="0" rtl="0" algn="l">
              <a:lnSpc>
                <a:spcPct val="100000"/>
              </a:lnSpc>
              <a:spcBef>
                <a:spcPts val="1700"/>
              </a:spcBef>
              <a:spcAft>
                <a:spcPts val="0"/>
              </a:spcAft>
              <a:buNone/>
            </a:pPr>
            <a:r>
              <a:rPr lang="en-US">
                <a:solidFill>
                  <a:srgbClr val="000000"/>
                </a:solidFill>
              </a:rPr>
              <a:t>3.  The organism’s outward  appearance,  such as wrinkled seeds are referred to as the     a)  phenotype          b) genotype</a:t>
            </a:r>
            <a:endParaRPr>
              <a:solidFill>
                <a:srgbClr val="000000"/>
              </a:solidFill>
            </a:endParaRPr>
          </a:p>
          <a:p>
            <a:pPr indent="0" lvl="0" marL="0" rtl="0" algn="l">
              <a:spcBef>
                <a:spcPts val="1700"/>
              </a:spcBef>
              <a:spcAft>
                <a:spcPts val="0"/>
              </a:spcAft>
              <a:buClr>
                <a:schemeClr val="dk1"/>
              </a:buClr>
              <a:buSzPts val="1100"/>
              <a:buFont typeface="Arial"/>
              <a:buNone/>
            </a:pPr>
            <a:r>
              <a:rPr lang="en-US">
                <a:solidFill>
                  <a:schemeClr val="dk1"/>
                </a:solidFill>
              </a:rPr>
              <a:t>4</a:t>
            </a:r>
            <a:r>
              <a:rPr lang="en-US">
                <a:solidFill>
                  <a:schemeClr val="dk1"/>
                </a:solidFill>
              </a:rPr>
              <a:t>.  The letters (ex.  RR) that represent the traits are referred to as the    </a:t>
            </a:r>
            <a:br>
              <a:rPr lang="en-US">
                <a:solidFill>
                  <a:schemeClr val="dk1"/>
                </a:solidFill>
              </a:rPr>
            </a:br>
            <a:r>
              <a:rPr lang="en-US">
                <a:solidFill>
                  <a:schemeClr val="dk1"/>
                </a:solidFill>
              </a:rPr>
              <a:t>       a) phenotype              b) genotype</a:t>
            </a:r>
            <a:endParaRPr>
              <a:solidFill>
                <a:schemeClr val="dk1"/>
              </a:solidFill>
            </a:endParaRPr>
          </a:p>
          <a:p>
            <a:pPr indent="0" lvl="0" marL="0" rtl="0" algn="l">
              <a:spcBef>
                <a:spcPts val="1700"/>
              </a:spcBef>
              <a:spcAft>
                <a:spcPts val="0"/>
              </a:spcAft>
              <a:buClr>
                <a:schemeClr val="dk1"/>
              </a:buClr>
              <a:buSzPts val="1100"/>
              <a:buFont typeface="Arial"/>
              <a:buNone/>
            </a:pPr>
            <a:r>
              <a:rPr lang="en-US">
                <a:solidFill>
                  <a:schemeClr val="dk1"/>
                </a:solidFill>
              </a:rPr>
              <a:t>5. An organism that has two different alleles, or letters, such as Rr is:  </a:t>
            </a:r>
            <a:br>
              <a:rPr lang="en-US">
                <a:solidFill>
                  <a:schemeClr val="dk1"/>
                </a:solidFill>
              </a:rPr>
            </a:br>
            <a:r>
              <a:rPr lang="en-US">
                <a:solidFill>
                  <a:schemeClr val="dk1"/>
                </a:solidFill>
              </a:rPr>
              <a:t>      a) homozygous         b) heterozygous</a:t>
            </a:r>
            <a:endParaRPr>
              <a:solidFill>
                <a:schemeClr val="dk1"/>
              </a:solidFill>
            </a:endParaRPr>
          </a:p>
          <a:p>
            <a:pPr indent="0" lvl="0" marL="0" rtl="0" algn="l">
              <a:spcBef>
                <a:spcPts val="1700"/>
              </a:spcBef>
              <a:spcAft>
                <a:spcPts val="1700"/>
              </a:spcAft>
              <a:buClr>
                <a:schemeClr val="dk1"/>
              </a:buClr>
              <a:buSzPts val="1100"/>
              <a:buFont typeface="Arial"/>
              <a:buNone/>
            </a:pPr>
            <a:r>
              <a:rPr lang="en-US"/>
              <a:t>6. </a:t>
            </a:r>
            <a:r>
              <a:rPr lang="en-US">
                <a:solidFill>
                  <a:schemeClr val="dk1"/>
                </a:solidFill>
              </a:rPr>
              <a:t>7. An organism that has two of the same alleles, or letters, such as RR is:   </a:t>
            </a:r>
            <a:br>
              <a:rPr lang="en-US">
                <a:solidFill>
                  <a:schemeClr val="dk1"/>
                </a:solidFill>
              </a:rPr>
            </a:br>
            <a:r>
              <a:rPr lang="en-US">
                <a:solidFill>
                  <a:schemeClr val="dk1"/>
                </a:solidFill>
              </a:rPr>
              <a:t>     a) homozygous         b) heterozygous</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5"/>
          <p:cNvSpPr txBox="1"/>
          <p:nvPr>
            <p:ph idx="1" type="body"/>
          </p:nvPr>
        </p:nvSpPr>
        <p:spPr>
          <a:xfrm>
            <a:off x="241470" y="169088"/>
            <a:ext cx="8661000" cy="609900"/>
          </a:xfrm>
          <a:prstGeom prst="rect">
            <a:avLst/>
          </a:prstGeom>
        </p:spPr>
        <p:txBody>
          <a:bodyPr anchorCtr="0" anchor="t" bIns="93125" lIns="93125" spcFirstLastPara="1" rIns="93125" wrap="square" tIns="93125">
            <a:noAutofit/>
          </a:bodyPr>
          <a:lstStyle/>
          <a:p>
            <a:pPr indent="0" lvl="0" marL="0" rtl="0" algn="l">
              <a:spcBef>
                <a:spcPts val="0"/>
              </a:spcBef>
              <a:spcAft>
                <a:spcPts val="1700"/>
              </a:spcAft>
              <a:buNone/>
            </a:pPr>
            <a:r>
              <a:rPr lang="en-US" sz="2000">
                <a:solidFill>
                  <a:srgbClr val="000000"/>
                </a:solidFill>
              </a:rPr>
              <a:t>1</a:t>
            </a:r>
            <a:r>
              <a:rPr lang="en-US" sz="2000">
                <a:solidFill>
                  <a:srgbClr val="000000"/>
                </a:solidFill>
              </a:rPr>
              <a:t>.  What is the diagram shown below called? _____________________</a:t>
            </a:r>
            <a:endParaRPr sz="2000">
              <a:solidFill>
                <a:srgbClr val="000000"/>
              </a:solidFill>
            </a:endParaRPr>
          </a:p>
        </p:txBody>
      </p:sp>
      <p:pic>
        <p:nvPicPr>
          <p:cNvPr descr="774px-Punnett_square_(PSF).png" id="285" name="Google Shape;285;p35"/>
          <p:cNvPicPr preferRelativeResize="0"/>
          <p:nvPr/>
        </p:nvPicPr>
        <p:blipFill>
          <a:blip r:embed="rId3">
            <a:alphaModFix/>
          </a:blip>
          <a:stretch>
            <a:fillRect/>
          </a:stretch>
        </p:blipFill>
        <p:spPr>
          <a:xfrm>
            <a:off x="629292" y="833853"/>
            <a:ext cx="3962199" cy="3931488"/>
          </a:xfrm>
          <a:prstGeom prst="rect">
            <a:avLst/>
          </a:prstGeom>
          <a:noFill/>
          <a:ln>
            <a:noFill/>
          </a:ln>
        </p:spPr>
      </p:pic>
      <p:sp>
        <p:nvSpPr>
          <p:cNvPr id="286" name="Google Shape;286;p35"/>
          <p:cNvSpPr/>
          <p:nvPr/>
        </p:nvSpPr>
        <p:spPr>
          <a:xfrm>
            <a:off x="1042047" y="1031397"/>
            <a:ext cx="1435800" cy="813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75425" lIns="75425" spcFirstLastPara="1" rIns="75425" wrap="square" tIns="75425">
            <a:noAutofit/>
          </a:bodyPr>
          <a:lstStyle/>
          <a:p>
            <a:pPr indent="0" lvl="0" marL="0" rtl="0" algn="l">
              <a:spcBef>
                <a:spcPts val="0"/>
              </a:spcBef>
              <a:spcAft>
                <a:spcPts val="0"/>
              </a:spcAft>
              <a:buNone/>
            </a:pPr>
            <a:r>
              <a:t/>
            </a:r>
            <a:endParaRPr/>
          </a:p>
        </p:txBody>
      </p:sp>
      <p:sp>
        <p:nvSpPr>
          <p:cNvPr id="287" name="Google Shape;287;p35"/>
          <p:cNvSpPr/>
          <p:nvPr/>
        </p:nvSpPr>
        <p:spPr>
          <a:xfrm>
            <a:off x="106740" y="3952041"/>
            <a:ext cx="1435800" cy="813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75425" lIns="75425" spcFirstLastPara="1" rIns="75425" wrap="square" tIns="75425">
            <a:noAutofit/>
          </a:bodyPr>
          <a:lstStyle/>
          <a:p>
            <a:pPr indent="0" lvl="0" marL="0" rtl="0" algn="l">
              <a:spcBef>
                <a:spcPts val="0"/>
              </a:spcBef>
              <a:spcAft>
                <a:spcPts val="0"/>
              </a:spcAft>
              <a:buNone/>
            </a:pPr>
            <a:r>
              <a:t/>
            </a:r>
            <a:endParaRPr sz="1200"/>
          </a:p>
        </p:txBody>
      </p:sp>
      <p:sp>
        <p:nvSpPr>
          <p:cNvPr id="288" name="Google Shape;288;p35"/>
          <p:cNvSpPr txBox="1"/>
          <p:nvPr/>
        </p:nvSpPr>
        <p:spPr>
          <a:xfrm>
            <a:off x="5195550" y="1172175"/>
            <a:ext cx="3450600" cy="20106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400"/>
              <a:t>If the trait studied here is red leaves, which is dominant.  How many offspring of this cross will red leaves? ______</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6"/>
          <p:cNvSpPr txBox="1"/>
          <p:nvPr/>
        </p:nvSpPr>
        <p:spPr>
          <a:xfrm>
            <a:off x="275400" y="137675"/>
            <a:ext cx="6299100" cy="4708200"/>
          </a:xfrm>
          <a:prstGeom prst="rect">
            <a:avLst/>
          </a:prstGeom>
          <a:noFill/>
          <a:ln>
            <a:noFill/>
          </a:ln>
        </p:spPr>
        <p:txBody>
          <a:bodyPr anchorCtr="0" anchor="t" bIns="31425" lIns="31425" spcFirstLastPara="1" rIns="31425" wrap="square" tIns="31425">
            <a:noAutofit/>
          </a:bodyPr>
          <a:lstStyle/>
          <a:p>
            <a:pPr indent="0" lvl="0" marL="0" rtl="0" algn="l">
              <a:spcBef>
                <a:spcPts val="0"/>
              </a:spcBef>
              <a:spcAft>
                <a:spcPts val="0"/>
              </a:spcAft>
              <a:buClr>
                <a:schemeClr val="dk1"/>
              </a:buClr>
              <a:buSzPts val="1100"/>
              <a:buFont typeface="Arial"/>
              <a:buNone/>
            </a:pPr>
            <a:r>
              <a:rPr lang="en-US" sz="1800">
                <a:solidFill>
                  <a:schemeClr val="dk1"/>
                </a:solidFill>
              </a:rPr>
              <a:t>2</a:t>
            </a:r>
            <a:r>
              <a:rPr lang="en-US" sz="1800">
                <a:solidFill>
                  <a:schemeClr val="dk1"/>
                </a:solidFill>
              </a:rPr>
              <a:t>.  A one-eyed purple people eater is crossed with a two eyed purple people eater.  All of their offspring have two eyes.   Which trait is dominant?</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US" sz="1800"/>
              <a:t>3</a:t>
            </a:r>
            <a:r>
              <a:rPr lang="en-US" sz="1800">
                <a:solidFill>
                  <a:srgbClr val="000000"/>
                </a:solidFill>
                <a:latin typeface="Arial"/>
                <a:ea typeface="Arial"/>
                <a:cs typeface="Arial"/>
                <a:sym typeface="Arial"/>
              </a:rPr>
              <a:t>.  If you use the letter E for this </a:t>
            </a:r>
            <a:r>
              <a:rPr lang="en-US" sz="1800"/>
              <a:t> </a:t>
            </a:r>
            <a:r>
              <a:rPr lang="en-US" sz="1800">
                <a:solidFill>
                  <a:srgbClr val="000000"/>
                </a:solidFill>
                <a:latin typeface="Arial"/>
                <a:ea typeface="Arial"/>
                <a:cs typeface="Arial"/>
                <a:sym typeface="Arial"/>
              </a:rPr>
              <a:t>gene.   What is the genotype of </a:t>
            </a:r>
            <a:r>
              <a:rPr lang="en-US" sz="1800"/>
              <a:t> </a:t>
            </a:r>
            <a:r>
              <a:rPr lang="en-US" sz="1800">
                <a:solidFill>
                  <a:srgbClr val="000000"/>
                </a:solidFill>
                <a:latin typeface="Arial"/>
                <a:ea typeface="Arial"/>
                <a:cs typeface="Arial"/>
                <a:sym typeface="Arial"/>
              </a:rPr>
              <a:t>the offspring</a:t>
            </a:r>
            <a:r>
              <a:rPr lang="en-US" sz="1800"/>
              <a:t> if the parents were </a:t>
            </a:r>
            <a:br>
              <a:rPr lang="en-US" sz="1800"/>
            </a:br>
            <a:r>
              <a:rPr lang="en-US" sz="1800"/>
              <a:t>                 EE x ee</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26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US" sz="1800"/>
              <a:t>4</a:t>
            </a:r>
            <a:r>
              <a:rPr lang="en-US" sz="1800">
                <a:solidFill>
                  <a:srgbClr val="000000"/>
                </a:solidFill>
                <a:latin typeface="Arial"/>
                <a:ea typeface="Arial"/>
                <a:cs typeface="Arial"/>
                <a:sym typeface="Arial"/>
              </a:rPr>
              <a:t>.  If you crossed the offspring </a:t>
            </a:r>
            <a:r>
              <a:rPr lang="en-US" sz="1800"/>
              <a:t> </a:t>
            </a:r>
            <a:r>
              <a:rPr lang="en-US" sz="1800">
                <a:solidFill>
                  <a:srgbClr val="000000"/>
                </a:solidFill>
                <a:latin typeface="Arial"/>
                <a:ea typeface="Arial"/>
                <a:cs typeface="Arial"/>
                <a:sym typeface="Arial"/>
              </a:rPr>
              <a:t>with each other </a:t>
            </a:r>
            <a:r>
              <a:rPr lang="en-US" sz="1800"/>
              <a:t>(Ee x Ee) </a:t>
            </a:r>
            <a:r>
              <a:rPr lang="en-US" sz="1800">
                <a:solidFill>
                  <a:srgbClr val="000000"/>
                </a:solidFill>
                <a:latin typeface="Arial"/>
                <a:ea typeface="Arial"/>
                <a:cs typeface="Arial"/>
                <a:sym typeface="Arial"/>
              </a:rPr>
              <a:t>?  How many of the new offspring would you expect to have two eyes?</a:t>
            </a:r>
            <a:endParaRPr sz="1800">
              <a:solidFill>
                <a:srgbClr val="000000"/>
              </a:solidFill>
              <a:latin typeface="Arial"/>
              <a:ea typeface="Arial"/>
              <a:cs typeface="Arial"/>
              <a:sym typeface="Arial"/>
            </a:endParaRPr>
          </a:p>
        </p:txBody>
      </p:sp>
      <p:pic>
        <p:nvPicPr>
          <p:cNvPr id="294" name="Google Shape;294;p36"/>
          <p:cNvPicPr preferRelativeResize="0"/>
          <p:nvPr/>
        </p:nvPicPr>
        <p:blipFill>
          <a:blip r:embed="rId3">
            <a:alphaModFix/>
          </a:blip>
          <a:stretch>
            <a:fillRect/>
          </a:stretch>
        </p:blipFill>
        <p:spPr>
          <a:xfrm>
            <a:off x="6692760" y="259335"/>
            <a:ext cx="2137860" cy="2060218"/>
          </a:xfrm>
          <a:prstGeom prst="rect">
            <a:avLst/>
          </a:prstGeom>
          <a:noFill/>
          <a:ln>
            <a:noFill/>
          </a:ln>
        </p:spPr>
      </p:pic>
      <p:sp>
        <p:nvSpPr>
          <p:cNvPr id="295" name="Google Shape;295;p36"/>
          <p:cNvSpPr txBox="1"/>
          <p:nvPr/>
        </p:nvSpPr>
        <p:spPr>
          <a:xfrm>
            <a:off x="6692750" y="2394300"/>
            <a:ext cx="2064900" cy="1128000"/>
          </a:xfrm>
          <a:prstGeom prst="rect">
            <a:avLst/>
          </a:prstGeom>
          <a:noFill/>
          <a:ln cap="flat" cmpd="sng" w="9525">
            <a:solidFill>
              <a:srgbClr val="000000"/>
            </a:solidFill>
            <a:prstDash val="solid"/>
            <a:round/>
            <a:headEnd len="sm" w="sm" type="none"/>
            <a:tailEnd len="sm" w="sm" type="none"/>
          </a:ln>
        </p:spPr>
        <p:txBody>
          <a:bodyPr anchorCtr="0" anchor="t" bIns="75425" lIns="75425" spcFirstLastPara="1" rIns="75425" wrap="square" tIns="75425">
            <a:noAutofit/>
          </a:bodyPr>
          <a:lstStyle/>
          <a:p>
            <a:pPr indent="0" lvl="0" marL="0" rtl="0" algn="l">
              <a:spcBef>
                <a:spcPts val="0"/>
              </a:spcBef>
              <a:spcAft>
                <a:spcPts val="0"/>
              </a:spcAft>
              <a:buNone/>
            </a:pPr>
            <a:r>
              <a:rPr lang="en-US" sz="2000"/>
              <a:t>EE = two eyes</a:t>
            </a:r>
            <a:endParaRPr sz="2000"/>
          </a:p>
          <a:p>
            <a:pPr indent="0" lvl="0" marL="0" rtl="0" algn="l">
              <a:spcBef>
                <a:spcPts val="0"/>
              </a:spcBef>
              <a:spcAft>
                <a:spcPts val="0"/>
              </a:spcAft>
              <a:buNone/>
            </a:pPr>
            <a:r>
              <a:rPr lang="en-US" sz="2000"/>
              <a:t>Ee  = two eyes</a:t>
            </a:r>
            <a:endParaRPr sz="2000"/>
          </a:p>
          <a:p>
            <a:pPr indent="0" lvl="0" marL="0" rtl="0" algn="l">
              <a:spcBef>
                <a:spcPts val="0"/>
              </a:spcBef>
              <a:spcAft>
                <a:spcPts val="0"/>
              </a:spcAft>
              <a:buNone/>
            </a:pPr>
            <a:r>
              <a:rPr lang="en-US" sz="2000"/>
              <a:t>ee = one eye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nvSpPr>
        <p:spPr>
          <a:xfrm>
            <a:off x="182150" y="78075"/>
            <a:ext cx="84309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t>20.  There are other types of crosses...</a:t>
            </a:r>
            <a:endParaRPr sz="2200"/>
          </a:p>
        </p:txBody>
      </p:sp>
      <p:sp>
        <p:nvSpPr>
          <p:cNvPr id="301" name="Google Shape;301;p37"/>
          <p:cNvSpPr txBox="1"/>
          <p:nvPr/>
        </p:nvSpPr>
        <p:spPr>
          <a:xfrm>
            <a:off x="503050" y="936675"/>
            <a:ext cx="3825000" cy="28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If you cross a red cow with a white cow, you get offspring that are red and white, a condition called ROAN.</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This is called codominance, because neither allele covers up the others and both are expressed. </a:t>
            </a:r>
            <a:endParaRPr sz="2000"/>
          </a:p>
        </p:txBody>
      </p:sp>
      <p:pic>
        <p:nvPicPr>
          <p:cNvPr id="302" name="Google Shape;302;p37"/>
          <p:cNvPicPr preferRelativeResize="0"/>
          <p:nvPr/>
        </p:nvPicPr>
        <p:blipFill>
          <a:blip r:embed="rId3">
            <a:alphaModFix/>
          </a:blip>
          <a:stretch>
            <a:fillRect/>
          </a:stretch>
        </p:blipFill>
        <p:spPr>
          <a:xfrm>
            <a:off x="5134950" y="763275"/>
            <a:ext cx="3651500" cy="2608200"/>
          </a:xfrm>
          <a:prstGeom prst="rect">
            <a:avLst/>
          </a:prstGeom>
          <a:noFill/>
          <a:ln>
            <a:noFill/>
          </a:ln>
        </p:spPr>
      </p:pic>
      <p:sp>
        <p:nvSpPr>
          <p:cNvPr id="303" name="Google Shape;303;p37"/>
          <p:cNvSpPr txBox="1"/>
          <p:nvPr/>
        </p:nvSpPr>
        <p:spPr>
          <a:xfrm>
            <a:off x="5134950" y="3501200"/>
            <a:ext cx="3825000" cy="10470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t>RR =  Red Cow</a:t>
            </a:r>
            <a:endParaRPr sz="2000"/>
          </a:p>
          <a:p>
            <a:pPr indent="0" lvl="0" marL="0" rtl="0" algn="l">
              <a:spcBef>
                <a:spcPts val="0"/>
              </a:spcBef>
              <a:spcAft>
                <a:spcPts val="0"/>
              </a:spcAft>
              <a:buNone/>
            </a:pPr>
            <a:r>
              <a:rPr lang="en-US" sz="2000"/>
              <a:t>RW  = Roan Cow (heterozygote)</a:t>
            </a:r>
            <a:endParaRPr sz="2000"/>
          </a:p>
          <a:p>
            <a:pPr indent="0" lvl="0" marL="0" rtl="0" algn="l">
              <a:spcBef>
                <a:spcPts val="0"/>
              </a:spcBef>
              <a:spcAft>
                <a:spcPts val="0"/>
              </a:spcAft>
              <a:buNone/>
            </a:pPr>
            <a:r>
              <a:rPr lang="en-US" sz="2000"/>
              <a:t>WW  = White cow</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nvSpPr>
        <p:spPr>
          <a:xfrm>
            <a:off x="219025" y="87900"/>
            <a:ext cx="8168400" cy="9018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2500"/>
              <a:t>22.  </a:t>
            </a:r>
            <a:r>
              <a:rPr b="1" lang="en-US" sz="2500"/>
              <a:t>DIHYBRID CROSSES</a:t>
            </a:r>
            <a:r>
              <a:rPr lang="en-US" sz="2500"/>
              <a:t>   - involve 2 traits</a:t>
            </a:r>
            <a:endParaRPr sz="2500"/>
          </a:p>
          <a:p>
            <a:pPr indent="0" lvl="0" marL="0" rtl="0" algn="l">
              <a:spcBef>
                <a:spcPts val="0"/>
              </a:spcBef>
              <a:spcAft>
                <a:spcPts val="0"/>
              </a:spcAft>
              <a:buNone/>
            </a:pPr>
            <a:r>
              <a:rPr lang="en-US" sz="2500"/>
              <a:t>                                       - RrYy x RrYy</a:t>
            </a:r>
            <a:endParaRPr sz="2500"/>
          </a:p>
        </p:txBody>
      </p:sp>
      <p:pic>
        <p:nvPicPr>
          <p:cNvPr id="309" name="Google Shape;309;p38"/>
          <p:cNvPicPr preferRelativeResize="0"/>
          <p:nvPr/>
        </p:nvPicPr>
        <p:blipFill rotWithShape="1">
          <a:blip r:embed="rId3">
            <a:alphaModFix/>
          </a:blip>
          <a:srcRect b="5473" l="0" r="0" t="0"/>
          <a:stretch/>
        </p:blipFill>
        <p:spPr>
          <a:xfrm>
            <a:off x="1312675" y="1135450"/>
            <a:ext cx="5008975" cy="3760525"/>
          </a:xfrm>
          <a:prstGeom prst="rect">
            <a:avLst/>
          </a:prstGeom>
          <a:noFill/>
          <a:ln>
            <a:noFill/>
          </a:ln>
        </p:spPr>
      </p:pic>
      <p:sp>
        <p:nvSpPr>
          <p:cNvPr id="310" name="Google Shape;310;p38"/>
          <p:cNvSpPr txBox="1"/>
          <p:nvPr/>
        </p:nvSpPr>
        <p:spPr>
          <a:xfrm>
            <a:off x="6654200" y="1503475"/>
            <a:ext cx="2299500" cy="14217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t>You can predict the outcome using a larger punnett square.  </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9"/>
          <p:cNvSpPr txBox="1"/>
          <p:nvPr/>
        </p:nvSpPr>
        <p:spPr>
          <a:xfrm>
            <a:off x="155900" y="0"/>
            <a:ext cx="8124300" cy="6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23.  Incomplete Dominance</a:t>
            </a:r>
            <a:endParaRPr sz="2600"/>
          </a:p>
        </p:txBody>
      </p:sp>
      <p:sp>
        <p:nvSpPr>
          <p:cNvPr id="316" name="Google Shape;316;p39"/>
          <p:cNvSpPr txBox="1"/>
          <p:nvPr/>
        </p:nvSpPr>
        <p:spPr>
          <a:xfrm>
            <a:off x="5720700" y="1872125"/>
            <a:ext cx="2279400" cy="16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RR = red</a:t>
            </a:r>
            <a:endParaRPr sz="3000"/>
          </a:p>
          <a:p>
            <a:pPr indent="0" lvl="0" marL="0" rtl="0" algn="l">
              <a:spcBef>
                <a:spcPts val="0"/>
              </a:spcBef>
              <a:spcAft>
                <a:spcPts val="0"/>
              </a:spcAft>
              <a:buNone/>
            </a:pPr>
            <a:r>
              <a:rPr lang="en-US" sz="3000"/>
              <a:t>RW = pink</a:t>
            </a:r>
            <a:endParaRPr sz="3000"/>
          </a:p>
          <a:p>
            <a:pPr indent="0" lvl="0" marL="0" rtl="0" algn="l">
              <a:spcBef>
                <a:spcPts val="0"/>
              </a:spcBef>
              <a:spcAft>
                <a:spcPts val="0"/>
              </a:spcAft>
              <a:buNone/>
            </a:pPr>
            <a:r>
              <a:rPr lang="en-US" sz="3000"/>
              <a:t>WW = white</a:t>
            </a:r>
            <a:endParaRPr sz="3000"/>
          </a:p>
        </p:txBody>
      </p:sp>
      <p:sp>
        <p:nvSpPr>
          <p:cNvPr id="317" name="Google Shape;317;p39"/>
          <p:cNvSpPr txBox="1"/>
          <p:nvPr/>
        </p:nvSpPr>
        <p:spPr>
          <a:xfrm>
            <a:off x="5720700" y="3900396"/>
            <a:ext cx="3068700" cy="8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What would happen if two pink flowers were crossed?</a:t>
            </a:r>
            <a:endParaRPr sz="1800"/>
          </a:p>
        </p:txBody>
      </p:sp>
      <p:pic>
        <p:nvPicPr>
          <p:cNvPr id="318" name="Google Shape;318;p39"/>
          <p:cNvPicPr preferRelativeResize="0"/>
          <p:nvPr/>
        </p:nvPicPr>
        <p:blipFill>
          <a:blip r:embed="rId3">
            <a:alphaModFix/>
          </a:blip>
          <a:stretch>
            <a:fillRect/>
          </a:stretch>
        </p:blipFill>
        <p:spPr>
          <a:xfrm>
            <a:off x="1077850" y="1170925"/>
            <a:ext cx="4119891" cy="3790000"/>
          </a:xfrm>
          <a:prstGeom prst="rect">
            <a:avLst/>
          </a:prstGeom>
          <a:noFill/>
          <a:ln>
            <a:noFill/>
          </a:ln>
        </p:spPr>
      </p:pic>
      <p:sp>
        <p:nvSpPr>
          <p:cNvPr id="319" name="Google Shape;319;p39"/>
          <p:cNvSpPr txBox="1"/>
          <p:nvPr/>
        </p:nvSpPr>
        <p:spPr>
          <a:xfrm>
            <a:off x="1205500" y="581425"/>
            <a:ext cx="7472700" cy="5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chemeClr val="dk1"/>
                </a:solidFill>
              </a:rPr>
              <a:t> white x red flower  =  pink flowers</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6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0"/>
          <p:cNvSpPr txBox="1"/>
          <p:nvPr/>
        </p:nvSpPr>
        <p:spPr>
          <a:xfrm>
            <a:off x="301140" y="112944"/>
            <a:ext cx="8528100" cy="9549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2100"/>
              <a:t>24.  </a:t>
            </a:r>
            <a:r>
              <a:rPr b="1" lang="en-US" sz="2100"/>
              <a:t>Multiple Allele Traits</a:t>
            </a:r>
            <a:r>
              <a:rPr lang="en-US" sz="2100"/>
              <a:t>  -  more than two alleles control the trait</a:t>
            </a:r>
            <a:endParaRPr sz="2100"/>
          </a:p>
          <a:p>
            <a:pPr indent="0" lvl="0" marL="0" rtl="0" algn="l">
              <a:spcBef>
                <a:spcPts val="0"/>
              </a:spcBef>
              <a:spcAft>
                <a:spcPts val="0"/>
              </a:spcAft>
              <a:buNone/>
            </a:pPr>
            <a:r>
              <a:rPr lang="en-US" sz="2100"/>
              <a:t>                                       Example:  </a:t>
            </a:r>
            <a:r>
              <a:rPr lang="en-US" sz="2100" u="sng"/>
              <a:t>Blood Type</a:t>
            </a:r>
            <a:endParaRPr sz="2100" u="sng"/>
          </a:p>
          <a:p>
            <a:pPr indent="0" lvl="0" marL="0" rtl="0" algn="l">
              <a:spcBef>
                <a:spcPts val="0"/>
              </a:spcBef>
              <a:spcAft>
                <a:spcPts val="0"/>
              </a:spcAft>
              <a:buNone/>
            </a:pPr>
            <a:r>
              <a:t/>
            </a:r>
            <a:endParaRPr sz="1200"/>
          </a:p>
        </p:txBody>
      </p:sp>
      <p:graphicFrame>
        <p:nvGraphicFramePr>
          <p:cNvPr id="325" name="Google Shape;325;p40"/>
          <p:cNvGraphicFramePr/>
          <p:nvPr/>
        </p:nvGraphicFramePr>
        <p:xfrm>
          <a:off x="2194863" y="1122964"/>
          <a:ext cx="3000000" cy="3000000"/>
        </p:xfrm>
        <a:graphic>
          <a:graphicData uri="http://schemas.openxmlformats.org/drawingml/2006/table">
            <a:tbl>
              <a:tblPr>
                <a:noFill/>
                <a:tableStyleId>{971CB895-0DAF-46EB-BCC1-D5E4A152B319}</a:tableStyleId>
              </a:tblPr>
              <a:tblGrid>
                <a:gridCol w="1887100"/>
                <a:gridCol w="2847550"/>
              </a:tblGrid>
              <a:tr h="257175">
                <a:tc>
                  <a:txBody>
                    <a:bodyPr/>
                    <a:lstStyle/>
                    <a:p>
                      <a:pPr indent="0" lvl="0" marL="0" rtl="0" algn="l">
                        <a:spcBef>
                          <a:spcPts val="0"/>
                        </a:spcBef>
                        <a:spcAft>
                          <a:spcPts val="0"/>
                        </a:spcAft>
                        <a:buNone/>
                      </a:pPr>
                      <a:r>
                        <a:rPr lang="en-US" sz="1600"/>
                        <a:t>Blood Type</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US" sz="1600"/>
                        <a:t>Genotype</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57175">
                <a:tc>
                  <a:txBody>
                    <a:bodyPr/>
                    <a:lstStyle/>
                    <a:p>
                      <a:pPr indent="0" lvl="0" marL="0" rtl="0" algn="l">
                        <a:spcBef>
                          <a:spcPts val="0"/>
                        </a:spcBef>
                        <a:spcAft>
                          <a:spcPts val="0"/>
                        </a:spcAft>
                        <a:buNone/>
                      </a:pPr>
                      <a:r>
                        <a:rPr lang="en-US" sz="1600"/>
                        <a:t>A</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US" sz="1600"/>
                        <a:t>AA, AO</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57175">
                <a:tc>
                  <a:txBody>
                    <a:bodyPr/>
                    <a:lstStyle/>
                    <a:p>
                      <a:pPr indent="0" lvl="0" marL="0" rtl="0" algn="l">
                        <a:spcBef>
                          <a:spcPts val="0"/>
                        </a:spcBef>
                        <a:spcAft>
                          <a:spcPts val="0"/>
                        </a:spcAft>
                        <a:buNone/>
                      </a:pPr>
                      <a:r>
                        <a:rPr lang="en-US" sz="1600"/>
                        <a:t>B</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US" sz="1600"/>
                        <a:t>BB, BO</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57175">
                <a:tc>
                  <a:txBody>
                    <a:bodyPr/>
                    <a:lstStyle/>
                    <a:p>
                      <a:pPr indent="0" lvl="0" marL="0" rtl="0" algn="l">
                        <a:spcBef>
                          <a:spcPts val="0"/>
                        </a:spcBef>
                        <a:spcAft>
                          <a:spcPts val="0"/>
                        </a:spcAft>
                        <a:buNone/>
                      </a:pPr>
                      <a:r>
                        <a:rPr lang="en-US" sz="1600"/>
                        <a:t>AB</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US" sz="1600"/>
                        <a:t>AB   (codominant)</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57175">
                <a:tc>
                  <a:txBody>
                    <a:bodyPr/>
                    <a:lstStyle/>
                    <a:p>
                      <a:pPr indent="0" lvl="0" marL="0" rtl="0" algn="l">
                        <a:spcBef>
                          <a:spcPts val="0"/>
                        </a:spcBef>
                        <a:spcAft>
                          <a:spcPts val="0"/>
                        </a:spcAft>
                        <a:buNone/>
                      </a:pPr>
                      <a:r>
                        <a:rPr lang="en-US" sz="1600"/>
                        <a:t>O </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US" sz="1600"/>
                        <a:t>OO  (recessive)</a:t>
                      </a:r>
                      <a:endParaRPr sz="1600"/>
                    </a:p>
                  </a:txBody>
                  <a:tcPr marT="61700" marB="61700" marR="82275" marL="822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26" name="Google Shape;326;p40"/>
          <p:cNvSpPr txBox="1"/>
          <p:nvPr/>
        </p:nvSpPr>
        <p:spPr>
          <a:xfrm>
            <a:off x="520350" y="3068725"/>
            <a:ext cx="8103300" cy="14040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t>Show the cross between:</a:t>
            </a:r>
            <a:endParaRPr sz="2000"/>
          </a:p>
          <a:p>
            <a:pPr indent="0" lvl="0" marL="0" rtl="0" algn="l">
              <a:spcBef>
                <a:spcPts val="0"/>
              </a:spcBef>
              <a:spcAft>
                <a:spcPts val="0"/>
              </a:spcAft>
              <a:buNone/>
            </a:pPr>
            <a:br>
              <a:rPr lang="en-US" sz="2000"/>
            </a:br>
            <a:r>
              <a:rPr lang="en-US" sz="2000"/>
              <a:t>AB  x O                             AO   x    BO                      O  x  O</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nvSpPr>
        <p:spPr>
          <a:xfrm>
            <a:off x="185075" y="133475"/>
            <a:ext cx="4160400" cy="23907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2100"/>
              <a:t>25. Epistasis</a:t>
            </a:r>
            <a:r>
              <a:rPr lang="en-US" sz="2100"/>
              <a:t> -  </a:t>
            </a:r>
            <a:r>
              <a:rPr lang="en-US" sz="2100"/>
              <a:t>Sometimes a set of alleles can cover up another set.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Example: coat color in </a:t>
            </a:r>
            <a:r>
              <a:rPr lang="en-US" sz="2100" u="sng"/>
              <a:t>labrador retrievers</a:t>
            </a:r>
            <a:endParaRPr sz="2100" u="sng"/>
          </a:p>
        </p:txBody>
      </p:sp>
      <p:pic>
        <p:nvPicPr>
          <p:cNvPr id="332" name="Google Shape;332;p41"/>
          <p:cNvPicPr preferRelativeResize="0"/>
          <p:nvPr/>
        </p:nvPicPr>
        <p:blipFill>
          <a:blip r:embed="rId3">
            <a:alphaModFix/>
          </a:blip>
          <a:stretch>
            <a:fillRect/>
          </a:stretch>
        </p:blipFill>
        <p:spPr>
          <a:xfrm>
            <a:off x="4568898" y="82764"/>
            <a:ext cx="4270809" cy="4977969"/>
          </a:xfrm>
          <a:prstGeom prst="rect">
            <a:avLst/>
          </a:prstGeom>
          <a:noFill/>
          <a:ln>
            <a:noFill/>
          </a:ln>
        </p:spPr>
      </p:pic>
      <p:pic>
        <p:nvPicPr>
          <p:cNvPr id="333" name="Google Shape;333;p41"/>
          <p:cNvPicPr preferRelativeResize="0"/>
          <p:nvPr/>
        </p:nvPicPr>
        <p:blipFill>
          <a:blip r:embed="rId4">
            <a:alphaModFix/>
          </a:blip>
          <a:stretch>
            <a:fillRect/>
          </a:stretch>
        </p:blipFill>
        <p:spPr>
          <a:xfrm>
            <a:off x="270275" y="2411775"/>
            <a:ext cx="3990000" cy="2306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251525" y="208950"/>
            <a:ext cx="4874700" cy="3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2.  Consider Sickle Cell Disease</a:t>
            </a:r>
            <a:endParaRPr b="1" sz="2000"/>
          </a:p>
          <a:p>
            <a:pPr indent="0" lvl="0" marL="0" rtl="0" algn="l">
              <a:spcBef>
                <a:spcPts val="0"/>
              </a:spcBef>
              <a:spcAft>
                <a:spcPts val="0"/>
              </a:spcAft>
              <a:buNone/>
            </a:pPr>
            <a:r>
              <a:t/>
            </a:r>
            <a:endParaRPr sz="1100"/>
          </a:p>
          <a:p>
            <a:pPr indent="0" lvl="0" marL="0" rtl="0" algn="l">
              <a:spcBef>
                <a:spcPts val="0"/>
              </a:spcBef>
              <a:spcAft>
                <a:spcPts val="0"/>
              </a:spcAft>
              <a:buNone/>
            </a:pPr>
            <a:r>
              <a:rPr lang="en-US" sz="2200"/>
              <a:t>In many cases, neither parent has the disease, but a child is born with sickle cell.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Does this support the blending theory or the particulate theory?</a:t>
            </a:r>
            <a:endParaRPr sz="2200"/>
          </a:p>
        </p:txBody>
      </p:sp>
      <p:pic>
        <p:nvPicPr>
          <p:cNvPr id="71" name="Google Shape;71;p15"/>
          <p:cNvPicPr preferRelativeResize="0"/>
          <p:nvPr/>
        </p:nvPicPr>
        <p:blipFill>
          <a:blip r:embed="rId3">
            <a:alphaModFix/>
          </a:blip>
          <a:stretch>
            <a:fillRect/>
          </a:stretch>
        </p:blipFill>
        <p:spPr>
          <a:xfrm>
            <a:off x="5918575" y="144000"/>
            <a:ext cx="2657700" cy="3048550"/>
          </a:xfrm>
          <a:prstGeom prst="rect">
            <a:avLst/>
          </a:prstGeom>
          <a:noFill/>
          <a:ln>
            <a:noFill/>
          </a:ln>
        </p:spPr>
      </p:pic>
      <p:sp>
        <p:nvSpPr>
          <p:cNvPr id="72" name="Google Shape;72;p15"/>
          <p:cNvSpPr txBox="1"/>
          <p:nvPr/>
        </p:nvSpPr>
        <p:spPr>
          <a:xfrm>
            <a:off x="344225" y="3626275"/>
            <a:ext cx="46893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t>Recall Alexandria’s Story from last chapter.    What caused her to have sickle cell disease?  What were her symptoms?</a:t>
            </a:r>
            <a:endParaRPr i="1" sz="1800"/>
          </a:p>
        </p:txBody>
      </p:sp>
      <p:pic>
        <p:nvPicPr>
          <p:cNvPr descr="Image result for sickle cell" id="73" name="Google Shape;73;p15"/>
          <p:cNvPicPr preferRelativeResize="0"/>
          <p:nvPr/>
        </p:nvPicPr>
        <p:blipFill>
          <a:blip r:embed="rId4">
            <a:alphaModFix/>
          </a:blip>
          <a:stretch>
            <a:fillRect/>
          </a:stretch>
        </p:blipFill>
        <p:spPr>
          <a:xfrm>
            <a:off x="5883350" y="3261950"/>
            <a:ext cx="2728150" cy="1534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2"/>
          <p:cNvSpPr txBox="1"/>
          <p:nvPr/>
        </p:nvSpPr>
        <p:spPr>
          <a:xfrm>
            <a:off x="396968" y="102667"/>
            <a:ext cx="8555400" cy="14475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26. </a:t>
            </a:r>
            <a:r>
              <a:rPr lang="en-US" sz="2500"/>
              <a:t>POLYGENIC TRAITS  - when many genes control one trait, usually resulting a wide RANGE of phenotypes</a:t>
            </a:r>
            <a:endParaRPr sz="2500"/>
          </a:p>
          <a:p>
            <a:pPr indent="0" lvl="0" marL="0" rtl="0" algn="l">
              <a:spcBef>
                <a:spcPts val="0"/>
              </a:spcBef>
              <a:spcAft>
                <a:spcPts val="0"/>
              </a:spcAft>
              <a:buNone/>
            </a:pPr>
            <a:r>
              <a:t/>
            </a:r>
            <a:endParaRPr sz="700"/>
          </a:p>
          <a:p>
            <a:pPr indent="0" lvl="0" marL="0" rtl="0" algn="l">
              <a:spcBef>
                <a:spcPts val="0"/>
              </a:spcBef>
              <a:spcAft>
                <a:spcPts val="0"/>
              </a:spcAft>
              <a:buNone/>
            </a:pPr>
            <a:r>
              <a:rPr lang="en-US" sz="2500"/>
              <a:t>		Examples:  Skin color, height, eye color (human)</a:t>
            </a:r>
            <a:endParaRPr sz="2500"/>
          </a:p>
        </p:txBody>
      </p:sp>
      <p:pic>
        <p:nvPicPr>
          <p:cNvPr id="339" name="Google Shape;339;p42"/>
          <p:cNvPicPr preferRelativeResize="0"/>
          <p:nvPr/>
        </p:nvPicPr>
        <p:blipFill rotWithShape="1">
          <a:blip r:embed="rId3">
            <a:alphaModFix/>
          </a:blip>
          <a:srcRect b="0" l="0" r="0" t="7724"/>
          <a:stretch/>
        </p:blipFill>
        <p:spPr>
          <a:xfrm>
            <a:off x="144373" y="1759000"/>
            <a:ext cx="4956476" cy="3113001"/>
          </a:xfrm>
          <a:prstGeom prst="rect">
            <a:avLst/>
          </a:prstGeom>
          <a:noFill/>
          <a:ln>
            <a:noFill/>
          </a:ln>
        </p:spPr>
      </p:pic>
      <p:pic>
        <p:nvPicPr>
          <p:cNvPr id="340" name="Google Shape;340;p42"/>
          <p:cNvPicPr preferRelativeResize="0"/>
          <p:nvPr/>
        </p:nvPicPr>
        <p:blipFill>
          <a:blip r:embed="rId4">
            <a:alphaModFix/>
          </a:blip>
          <a:stretch>
            <a:fillRect/>
          </a:stretch>
        </p:blipFill>
        <p:spPr>
          <a:xfrm>
            <a:off x="5259500" y="1794175"/>
            <a:ext cx="3810000" cy="243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22647" l="51310" r="0" t="15727"/>
          <a:stretch/>
        </p:blipFill>
        <p:spPr>
          <a:xfrm>
            <a:off x="5571650" y="118863"/>
            <a:ext cx="3492350" cy="2882575"/>
          </a:xfrm>
          <a:prstGeom prst="rect">
            <a:avLst/>
          </a:prstGeom>
          <a:noFill/>
          <a:ln>
            <a:noFill/>
          </a:ln>
        </p:spPr>
      </p:pic>
      <p:sp>
        <p:nvSpPr>
          <p:cNvPr id="79" name="Google Shape;79;p16"/>
          <p:cNvSpPr txBox="1"/>
          <p:nvPr/>
        </p:nvSpPr>
        <p:spPr>
          <a:xfrm>
            <a:off x="199475" y="216850"/>
            <a:ext cx="5004600" cy="25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3. In the case of sickle cell, the parents can be </a:t>
            </a:r>
            <a:r>
              <a:rPr b="1" lang="en-US" sz="2000" u="sng"/>
              <a:t>carriers</a:t>
            </a:r>
            <a:r>
              <a:rPr b="1" lang="en-US" sz="2000"/>
              <a:t>.</a:t>
            </a:r>
            <a:endParaRPr b="1"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-They have the </a:t>
            </a:r>
            <a:r>
              <a:rPr lang="en-US" sz="2000" u="sng"/>
              <a:t>GENE</a:t>
            </a:r>
            <a:r>
              <a:rPr lang="en-US" sz="2000"/>
              <a:t> that causes the disorder, but they only have one copy.</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-The other copy of the gene is normal, they can make normal blood cells. </a:t>
            </a:r>
            <a:endParaRPr sz="2000"/>
          </a:p>
        </p:txBody>
      </p:sp>
      <p:sp>
        <p:nvSpPr>
          <p:cNvPr id="80" name="Google Shape;80;p16"/>
          <p:cNvSpPr/>
          <p:nvPr/>
        </p:nvSpPr>
        <p:spPr>
          <a:xfrm>
            <a:off x="7008422" y="3002700"/>
            <a:ext cx="1112198" cy="2108909"/>
          </a:xfrm>
          <a:custGeom>
            <a:rect b="b" l="l" r="r" t="t"/>
            <a:pathLst>
              <a:path extrusionOk="0" h="79484" w="48626">
                <a:moveTo>
                  <a:pt x="18212" y="36862"/>
                </a:moveTo>
                <a:cubicBezTo>
                  <a:pt x="16165" y="29759"/>
                  <a:pt x="1477" y="19405"/>
                  <a:pt x="153" y="14108"/>
                </a:cubicBezTo>
                <a:cubicBezTo>
                  <a:pt x="-1171" y="8811"/>
                  <a:pt x="6413" y="2370"/>
                  <a:pt x="10266" y="5079"/>
                </a:cubicBezTo>
                <a:cubicBezTo>
                  <a:pt x="14119" y="7788"/>
                  <a:pt x="20139" y="28737"/>
                  <a:pt x="23269" y="30362"/>
                </a:cubicBezTo>
                <a:cubicBezTo>
                  <a:pt x="26399" y="31987"/>
                  <a:pt x="28326" y="19346"/>
                  <a:pt x="29048" y="14831"/>
                </a:cubicBezTo>
                <a:cubicBezTo>
                  <a:pt x="29770" y="10316"/>
                  <a:pt x="26520" y="5560"/>
                  <a:pt x="27603" y="3272"/>
                </a:cubicBezTo>
                <a:cubicBezTo>
                  <a:pt x="28687" y="985"/>
                  <a:pt x="33262" y="-1482"/>
                  <a:pt x="35549" y="1106"/>
                </a:cubicBezTo>
                <a:cubicBezTo>
                  <a:pt x="37837" y="3695"/>
                  <a:pt x="41388" y="13807"/>
                  <a:pt x="41328" y="18803"/>
                </a:cubicBezTo>
                <a:cubicBezTo>
                  <a:pt x="41268" y="23799"/>
                  <a:pt x="37054" y="27351"/>
                  <a:pt x="35188" y="31083"/>
                </a:cubicBezTo>
                <a:cubicBezTo>
                  <a:pt x="33322" y="34815"/>
                  <a:pt x="29228" y="36261"/>
                  <a:pt x="30131" y="41197"/>
                </a:cubicBezTo>
                <a:cubicBezTo>
                  <a:pt x="31034" y="46133"/>
                  <a:pt x="37535" y="55043"/>
                  <a:pt x="40605" y="60701"/>
                </a:cubicBezTo>
                <a:cubicBezTo>
                  <a:pt x="43675" y="66360"/>
                  <a:pt x="49335" y="72740"/>
                  <a:pt x="48552" y="75148"/>
                </a:cubicBezTo>
                <a:cubicBezTo>
                  <a:pt x="47770" y="77556"/>
                  <a:pt x="39341" y="77496"/>
                  <a:pt x="35910" y="75148"/>
                </a:cubicBezTo>
                <a:cubicBezTo>
                  <a:pt x="32479" y="72800"/>
                  <a:pt x="29710" y="65697"/>
                  <a:pt x="27964" y="61062"/>
                </a:cubicBezTo>
                <a:cubicBezTo>
                  <a:pt x="26218" y="56427"/>
                  <a:pt x="26459" y="48059"/>
                  <a:pt x="25436" y="47337"/>
                </a:cubicBezTo>
                <a:cubicBezTo>
                  <a:pt x="24413" y="46615"/>
                  <a:pt x="22787" y="52454"/>
                  <a:pt x="21824" y="56728"/>
                </a:cubicBezTo>
                <a:cubicBezTo>
                  <a:pt x="20861" y="61002"/>
                  <a:pt x="21102" y="69189"/>
                  <a:pt x="19657" y="72981"/>
                </a:cubicBezTo>
                <a:cubicBezTo>
                  <a:pt x="18212" y="76774"/>
                  <a:pt x="16045" y="79423"/>
                  <a:pt x="13155" y="79483"/>
                </a:cubicBezTo>
                <a:cubicBezTo>
                  <a:pt x="10266" y="79543"/>
                  <a:pt x="2440" y="77136"/>
                  <a:pt x="2320" y="73343"/>
                </a:cubicBezTo>
                <a:cubicBezTo>
                  <a:pt x="2200" y="69551"/>
                  <a:pt x="9784" y="62808"/>
                  <a:pt x="12433" y="56728"/>
                </a:cubicBezTo>
                <a:cubicBezTo>
                  <a:pt x="15082" y="50648"/>
                  <a:pt x="20259" y="43965"/>
                  <a:pt x="18212" y="36862"/>
                </a:cubicBezTo>
                <a:close/>
              </a:path>
            </a:pathLst>
          </a:custGeom>
          <a:gradFill>
            <a:gsLst>
              <a:gs pos="0">
                <a:srgbClr val="D4E5F5"/>
              </a:gs>
              <a:gs pos="100000">
                <a:srgbClr val="70A4D5"/>
              </a:gs>
            </a:gsLst>
            <a:lin ang="5400012" scaled="0"/>
          </a:gradFill>
          <a:ln cap="flat" cmpd="sng" w="28575">
            <a:solidFill>
              <a:srgbClr val="000000"/>
            </a:solidFill>
            <a:prstDash val="solid"/>
            <a:round/>
            <a:headEnd len="med" w="med" type="none"/>
            <a:tailEnd len="med" w="med" type="none"/>
          </a:ln>
        </p:spPr>
      </p:sp>
      <p:sp>
        <p:nvSpPr>
          <p:cNvPr id="81" name="Google Shape;81;p16"/>
          <p:cNvSpPr/>
          <p:nvPr/>
        </p:nvSpPr>
        <p:spPr>
          <a:xfrm>
            <a:off x="6273000" y="3004460"/>
            <a:ext cx="1112198" cy="2105380"/>
          </a:xfrm>
          <a:custGeom>
            <a:rect b="b" l="l" r="r" t="t"/>
            <a:pathLst>
              <a:path extrusionOk="0" h="79351" w="48626">
                <a:moveTo>
                  <a:pt x="18212" y="36729"/>
                </a:moveTo>
                <a:cubicBezTo>
                  <a:pt x="16165" y="29626"/>
                  <a:pt x="1477" y="19272"/>
                  <a:pt x="153" y="13975"/>
                </a:cubicBezTo>
                <a:cubicBezTo>
                  <a:pt x="-1171" y="8678"/>
                  <a:pt x="6413" y="2237"/>
                  <a:pt x="10266" y="4946"/>
                </a:cubicBezTo>
                <a:cubicBezTo>
                  <a:pt x="14119" y="7655"/>
                  <a:pt x="20139" y="28604"/>
                  <a:pt x="23269" y="30229"/>
                </a:cubicBezTo>
                <a:cubicBezTo>
                  <a:pt x="26399" y="31854"/>
                  <a:pt x="28326" y="19213"/>
                  <a:pt x="29048" y="14698"/>
                </a:cubicBezTo>
                <a:cubicBezTo>
                  <a:pt x="29770" y="10183"/>
                  <a:pt x="26520" y="5427"/>
                  <a:pt x="27603" y="3139"/>
                </a:cubicBezTo>
                <a:cubicBezTo>
                  <a:pt x="28687" y="852"/>
                  <a:pt x="33542" y="-1314"/>
                  <a:pt x="35549" y="973"/>
                </a:cubicBezTo>
                <a:cubicBezTo>
                  <a:pt x="37556" y="3261"/>
                  <a:pt x="39703" y="11868"/>
                  <a:pt x="39643" y="16864"/>
                </a:cubicBezTo>
                <a:cubicBezTo>
                  <a:pt x="39583" y="21860"/>
                  <a:pt x="36773" y="26917"/>
                  <a:pt x="35188" y="30950"/>
                </a:cubicBezTo>
                <a:cubicBezTo>
                  <a:pt x="33603" y="34983"/>
                  <a:pt x="29228" y="36128"/>
                  <a:pt x="30131" y="41064"/>
                </a:cubicBezTo>
                <a:cubicBezTo>
                  <a:pt x="31034" y="46000"/>
                  <a:pt x="37535" y="54910"/>
                  <a:pt x="40605" y="60568"/>
                </a:cubicBezTo>
                <a:cubicBezTo>
                  <a:pt x="43675" y="66227"/>
                  <a:pt x="49335" y="72607"/>
                  <a:pt x="48552" y="75015"/>
                </a:cubicBezTo>
                <a:cubicBezTo>
                  <a:pt x="47770" y="77423"/>
                  <a:pt x="39341" y="77363"/>
                  <a:pt x="35910" y="75015"/>
                </a:cubicBezTo>
                <a:cubicBezTo>
                  <a:pt x="32479" y="72667"/>
                  <a:pt x="29710" y="65564"/>
                  <a:pt x="27964" y="60929"/>
                </a:cubicBezTo>
                <a:cubicBezTo>
                  <a:pt x="26218" y="56294"/>
                  <a:pt x="26459" y="47926"/>
                  <a:pt x="25436" y="47204"/>
                </a:cubicBezTo>
                <a:cubicBezTo>
                  <a:pt x="24413" y="46482"/>
                  <a:pt x="22787" y="52321"/>
                  <a:pt x="21824" y="56595"/>
                </a:cubicBezTo>
                <a:cubicBezTo>
                  <a:pt x="20861" y="60869"/>
                  <a:pt x="21102" y="69056"/>
                  <a:pt x="19657" y="72848"/>
                </a:cubicBezTo>
                <a:cubicBezTo>
                  <a:pt x="18212" y="76641"/>
                  <a:pt x="16045" y="79290"/>
                  <a:pt x="13155" y="79350"/>
                </a:cubicBezTo>
                <a:cubicBezTo>
                  <a:pt x="10266" y="79410"/>
                  <a:pt x="2440" y="77003"/>
                  <a:pt x="2320" y="73210"/>
                </a:cubicBezTo>
                <a:cubicBezTo>
                  <a:pt x="2200" y="69418"/>
                  <a:pt x="9784" y="62675"/>
                  <a:pt x="12433" y="56595"/>
                </a:cubicBezTo>
                <a:cubicBezTo>
                  <a:pt x="15082" y="50515"/>
                  <a:pt x="20259" y="43832"/>
                  <a:pt x="18212" y="36729"/>
                </a:cubicBezTo>
                <a:close/>
              </a:path>
            </a:pathLst>
          </a:custGeom>
          <a:gradFill>
            <a:gsLst>
              <a:gs pos="0">
                <a:srgbClr val="F5D0D0"/>
              </a:gs>
              <a:gs pos="100000">
                <a:srgbClr val="D96868"/>
              </a:gs>
            </a:gsLst>
            <a:lin ang="5400012" scaled="0"/>
          </a:gradFill>
          <a:ln cap="flat" cmpd="sng" w="28575">
            <a:solidFill>
              <a:srgbClr val="000000"/>
            </a:solidFill>
            <a:prstDash val="solid"/>
            <a:round/>
            <a:headEnd len="med" w="med" type="none"/>
            <a:tailEnd len="med" w="med" type="none"/>
          </a:ln>
        </p:spPr>
      </p:sp>
      <p:cxnSp>
        <p:nvCxnSpPr>
          <p:cNvPr id="82" name="Google Shape;82;p16"/>
          <p:cNvCxnSpPr/>
          <p:nvPr/>
        </p:nvCxnSpPr>
        <p:spPr>
          <a:xfrm flipH="1" rot="10800000">
            <a:off x="6088925" y="3453775"/>
            <a:ext cx="296700" cy="345300"/>
          </a:xfrm>
          <a:prstGeom prst="straightConnector1">
            <a:avLst/>
          </a:prstGeom>
          <a:noFill/>
          <a:ln cap="flat" cmpd="sng" w="28575">
            <a:solidFill>
              <a:schemeClr val="dk2"/>
            </a:solidFill>
            <a:prstDash val="solid"/>
            <a:round/>
            <a:headEnd len="med" w="med" type="none"/>
            <a:tailEnd len="med" w="med" type="triangle"/>
          </a:ln>
        </p:spPr>
      </p:cxnSp>
      <p:sp>
        <p:nvSpPr>
          <p:cNvPr id="83" name="Google Shape;83;p16"/>
          <p:cNvSpPr txBox="1"/>
          <p:nvPr/>
        </p:nvSpPr>
        <p:spPr>
          <a:xfrm>
            <a:off x="5136725" y="3677650"/>
            <a:ext cx="1248900" cy="7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Abnormal gene</a:t>
            </a:r>
            <a:r>
              <a:rPr lang="en-US"/>
              <a:t> </a:t>
            </a:r>
            <a:endParaRPr/>
          </a:p>
        </p:txBody>
      </p:sp>
      <p:cxnSp>
        <p:nvCxnSpPr>
          <p:cNvPr id="84" name="Google Shape;84;p16"/>
          <p:cNvCxnSpPr/>
          <p:nvPr/>
        </p:nvCxnSpPr>
        <p:spPr>
          <a:xfrm rot="10800000">
            <a:off x="7836325" y="3345250"/>
            <a:ext cx="531900" cy="332400"/>
          </a:xfrm>
          <a:prstGeom prst="straightConnector1">
            <a:avLst/>
          </a:prstGeom>
          <a:noFill/>
          <a:ln cap="flat" cmpd="sng" w="28575">
            <a:solidFill>
              <a:schemeClr val="dk2"/>
            </a:solidFill>
            <a:prstDash val="solid"/>
            <a:round/>
            <a:headEnd len="med" w="med" type="none"/>
            <a:tailEnd len="med" w="med" type="triangle"/>
          </a:ln>
        </p:spPr>
      </p:cxnSp>
      <p:sp>
        <p:nvSpPr>
          <p:cNvPr id="85" name="Google Shape;85;p16"/>
          <p:cNvSpPr txBox="1"/>
          <p:nvPr/>
        </p:nvSpPr>
        <p:spPr>
          <a:xfrm>
            <a:off x="8196600" y="3586475"/>
            <a:ext cx="947400" cy="7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N</a:t>
            </a:r>
            <a:r>
              <a:rPr lang="en-US" sz="1800"/>
              <a:t>ormal gene</a:t>
            </a:r>
            <a:r>
              <a:rPr lang="en-US"/>
              <a:t> </a:t>
            </a:r>
            <a:endParaRPr/>
          </a:p>
        </p:txBody>
      </p:sp>
      <p:sp>
        <p:nvSpPr>
          <p:cNvPr id="86" name="Google Shape;86;p16"/>
          <p:cNvSpPr txBox="1"/>
          <p:nvPr/>
        </p:nvSpPr>
        <p:spPr>
          <a:xfrm>
            <a:off x="218650" y="3001425"/>
            <a:ext cx="4059300" cy="18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a:t>
            </a:r>
            <a:r>
              <a:rPr lang="en-US" sz="1800"/>
              <a:t>You always have </a:t>
            </a:r>
            <a:r>
              <a:rPr lang="en-US" sz="1800" u="sng"/>
              <a:t>2 copies</a:t>
            </a:r>
            <a:r>
              <a:rPr lang="en-US" sz="1800"/>
              <a:t> of a gene, one came from your mother and one came from your father.</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-Genes are located on chromosomes, </a:t>
            </a:r>
            <a:r>
              <a:rPr lang="en-US" sz="1800">
                <a:solidFill>
                  <a:schemeClr val="dk1"/>
                </a:solidFill>
              </a:rPr>
              <a:t>chromosomes occur in </a:t>
            </a:r>
            <a:r>
              <a:rPr lang="en-US" sz="1800" u="sng">
                <a:solidFill>
                  <a:schemeClr val="dk1"/>
                </a:solidFill>
              </a:rPr>
              <a:t>pairs.</a:t>
            </a:r>
            <a:endParaRPr sz="1800"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nvSpPr>
        <p:spPr>
          <a:xfrm>
            <a:off x="225550" y="121425"/>
            <a:ext cx="9020700" cy="17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t>4. </a:t>
            </a:r>
            <a:r>
              <a:rPr b="1" lang="en-US" sz="2200"/>
              <a:t>E</a:t>
            </a:r>
            <a:r>
              <a:rPr b="1" lang="en-US" sz="2200"/>
              <a:t>xamine the feet</a:t>
            </a:r>
            <a:r>
              <a:rPr lang="en-US" sz="2200"/>
              <a:t> below, what do you notice about the second toe?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When we talk about traits we can see, we are referring to the   </a:t>
            </a:r>
            <a:br>
              <a:rPr lang="en-US" sz="2200"/>
            </a:br>
            <a:r>
              <a:rPr lang="en-US" sz="2200"/>
              <a:t>                                        </a:t>
            </a:r>
            <a:r>
              <a:rPr b="1" lang="en-US" sz="2400"/>
              <a:t>PHENOTYPE</a:t>
            </a:r>
            <a:endParaRPr b="1" sz="2400"/>
          </a:p>
        </p:txBody>
      </p:sp>
      <p:pic>
        <p:nvPicPr>
          <p:cNvPr id="92" name="Google Shape;92;p17"/>
          <p:cNvPicPr preferRelativeResize="0"/>
          <p:nvPr/>
        </p:nvPicPr>
        <p:blipFill rotWithShape="1">
          <a:blip r:embed="rId3">
            <a:alphaModFix/>
          </a:blip>
          <a:srcRect b="0" l="7529" r="6427" t="14493"/>
          <a:stretch/>
        </p:blipFill>
        <p:spPr>
          <a:xfrm>
            <a:off x="3001213" y="1869913"/>
            <a:ext cx="2818775" cy="2801025"/>
          </a:xfrm>
          <a:prstGeom prst="rect">
            <a:avLst/>
          </a:prstGeom>
          <a:noFill/>
          <a:ln>
            <a:noFill/>
          </a:ln>
        </p:spPr>
      </p:pic>
      <p:pic>
        <p:nvPicPr>
          <p:cNvPr id="93" name="Google Shape;93;p17"/>
          <p:cNvPicPr preferRelativeResize="0"/>
          <p:nvPr/>
        </p:nvPicPr>
        <p:blipFill rotWithShape="1">
          <a:blip r:embed="rId4">
            <a:alphaModFix/>
          </a:blip>
          <a:srcRect b="28668" l="6583" r="48294" t="13324"/>
          <a:stretch/>
        </p:blipFill>
        <p:spPr>
          <a:xfrm>
            <a:off x="6122275" y="1869913"/>
            <a:ext cx="2291200" cy="2945700"/>
          </a:xfrm>
          <a:prstGeom prst="rect">
            <a:avLst/>
          </a:prstGeom>
          <a:noFill/>
          <a:ln>
            <a:noFill/>
          </a:ln>
        </p:spPr>
      </p:pic>
      <p:sp>
        <p:nvSpPr>
          <p:cNvPr id="94" name="Google Shape;94;p17"/>
          <p:cNvSpPr txBox="1"/>
          <p:nvPr/>
        </p:nvSpPr>
        <p:spPr>
          <a:xfrm>
            <a:off x="346950" y="2203125"/>
            <a:ext cx="2291100" cy="22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In other words, phenotype refers to the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u="sng"/>
              <a:t>APPEARANCE</a:t>
            </a:r>
            <a:endParaRPr sz="2000"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nvSpPr>
        <p:spPr>
          <a:xfrm>
            <a:off x="211450" y="106125"/>
            <a:ext cx="9020700" cy="20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5</a:t>
            </a:r>
            <a:r>
              <a:rPr b="1" lang="en-US" sz="1800"/>
              <a:t>.  The Short Big Toe Trait</a:t>
            </a:r>
            <a:br>
              <a:rPr b="1" lang="en-US" sz="1800"/>
            </a:br>
            <a:br>
              <a:rPr b="1" lang="en-US" sz="1800"/>
            </a:br>
            <a:r>
              <a:rPr lang="en-US" sz="1800"/>
              <a:t>We know that when two people with long big toes have children, they always have children with the same type.</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en-US" sz="1800"/>
              <a:t>But...if two people with </a:t>
            </a:r>
            <a:r>
              <a:rPr lang="en-US" sz="1800" u="sng"/>
              <a:t>short big toes</a:t>
            </a:r>
            <a:r>
              <a:rPr lang="en-US" sz="1800"/>
              <a:t> have children, sometimes they can have a child with the opposite type.   Hmmm...</a:t>
            </a:r>
            <a:endParaRPr sz="1800"/>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pic>
        <p:nvPicPr>
          <p:cNvPr id="100" name="Google Shape;100;p18"/>
          <p:cNvPicPr preferRelativeResize="0"/>
          <p:nvPr/>
        </p:nvPicPr>
        <p:blipFill rotWithShape="1">
          <a:blip r:embed="rId3">
            <a:alphaModFix/>
          </a:blip>
          <a:srcRect b="0" l="7529" r="6427" t="14493"/>
          <a:stretch/>
        </p:blipFill>
        <p:spPr>
          <a:xfrm>
            <a:off x="1552738" y="2195025"/>
            <a:ext cx="2818775" cy="2801025"/>
          </a:xfrm>
          <a:prstGeom prst="rect">
            <a:avLst/>
          </a:prstGeom>
          <a:noFill/>
          <a:ln>
            <a:noFill/>
          </a:ln>
        </p:spPr>
      </p:pic>
      <p:pic>
        <p:nvPicPr>
          <p:cNvPr id="101" name="Google Shape;101;p18"/>
          <p:cNvPicPr preferRelativeResize="0"/>
          <p:nvPr/>
        </p:nvPicPr>
        <p:blipFill rotWithShape="1">
          <a:blip r:embed="rId4">
            <a:alphaModFix/>
          </a:blip>
          <a:srcRect b="30814" l="6583" r="48294" t="13323"/>
          <a:stretch/>
        </p:blipFill>
        <p:spPr>
          <a:xfrm>
            <a:off x="4430900" y="2177175"/>
            <a:ext cx="2291200" cy="2836725"/>
          </a:xfrm>
          <a:prstGeom prst="rect">
            <a:avLst/>
          </a:prstGeom>
          <a:noFill/>
          <a:ln>
            <a:noFill/>
          </a:ln>
        </p:spPr>
      </p:pic>
      <p:sp>
        <p:nvSpPr>
          <p:cNvPr id="102" name="Google Shape;102;p18"/>
          <p:cNvSpPr/>
          <p:nvPr/>
        </p:nvSpPr>
        <p:spPr>
          <a:xfrm>
            <a:off x="6375175" y="2518724"/>
            <a:ext cx="1099300" cy="465025"/>
          </a:xfrm>
          <a:custGeom>
            <a:rect b="b" l="l" r="r" t="t"/>
            <a:pathLst>
              <a:path extrusionOk="0" h="18601" w="43972">
                <a:moveTo>
                  <a:pt x="43715" y="18601"/>
                </a:moveTo>
                <a:cubicBezTo>
                  <a:pt x="42963" y="15710"/>
                  <a:pt x="46491" y="4087"/>
                  <a:pt x="39205" y="1254"/>
                </a:cubicBezTo>
                <a:cubicBezTo>
                  <a:pt x="31919" y="-1579"/>
                  <a:pt x="6534" y="1543"/>
                  <a:pt x="0" y="1601"/>
                </a:cubicBezTo>
              </a:path>
            </a:pathLst>
          </a:custGeom>
          <a:noFill/>
          <a:ln cap="flat" cmpd="sng" w="38100">
            <a:solidFill>
              <a:srgbClr val="FF0000"/>
            </a:solidFill>
            <a:prstDash val="solid"/>
            <a:round/>
            <a:headEnd len="med" w="med" type="none"/>
            <a:tailEnd len="med" w="med" type="triangle"/>
          </a:ln>
        </p:spPr>
      </p:sp>
      <p:sp>
        <p:nvSpPr>
          <p:cNvPr id="103" name="Google Shape;103;p18"/>
          <p:cNvSpPr txBox="1"/>
          <p:nvPr/>
        </p:nvSpPr>
        <p:spPr>
          <a:xfrm>
            <a:off x="7112425" y="3122525"/>
            <a:ext cx="1647900" cy="5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Long big toe</a:t>
            </a:r>
            <a:endParaRPr sz="2000"/>
          </a:p>
        </p:txBody>
      </p:sp>
      <p:sp>
        <p:nvSpPr>
          <p:cNvPr id="104" name="Google Shape;104;p18"/>
          <p:cNvSpPr/>
          <p:nvPr/>
        </p:nvSpPr>
        <p:spPr>
          <a:xfrm>
            <a:off x="3475025" y="1736825"/>
            <a:ext cx="714175" cy="997475"/>
          </a:xfrm>
          <a:custGeom>
            <a:rect b="b" l="l" r="r" t="t"/>
            <a:pathLst>
              <a:path extrusionOk="0" h="39899" w="28567">
                <a:moveTo>
                  <a:pt x="23245" y="0"/>
                </a:moveTo>
                <a:cubicBezTo>
                  <a:pt x="23939" y="1561"/>
                  <a:pt x="31282" y="2718"/>
                  <a:pt x="27408" y="9368"/>
                </a:cubicBezTo>
                <a:cubicBezTo>
                  <a:pt x="23534" y="16018"/>
                  <a:pt x="4568" y="34811"/>
                  <a:pt x="0" y="39899"/>
                </a:cubicBezTo>
              </a:path>
            </a:pathLst>
          </a:custGeom>
          <a:noFill/>
          <a:ln cap="flat" cmpd="sng" w="38100">
            <a:solidFill>
              <a:srgbClr val="FF0000"/>
            </a:solidFill>
            <a:prstDash val="solid"/>
            <a:round/>
            <a:headEnd len="med" w="med" type="none"/>
            <a:tailEnd len="med" w="med" type="triangle"/>
          </a:ln>
        </p:spPr>
      </p:sp>
      <p:sp>
        <p:nvSpPr>
          <p:cNvPr id="105" name="Google Shape;105;p18"/>
          <p:cNvSpPr txBox="1"/>
          <p:nvPr/>
        </p:nvSpPr>
        <p:spPr>
          <a:xfrm>
            <a:off x="7025675" y="4120050"/>
            <a:ext cx="2031600" cy="78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000">
                <a:solidFill>
                  <a:schemeClr val="dk1"/>
                </a:solidFill>
              </a:rPr>
              <a:t>Sketch the short big toe trait: </a:t>
            </a:r>
            <a:endParaRPr sz="2000"/>
          </a:p>
        </p:txBody>
      </p:sp>
      <p:sp>
        <p:nvSpPr>
          <p:cNvPr id="106" name="Google Shape;106;p18"/>
          <p:cNvSpPr txBox="1"/>
          <p:nvPr/>
        </p:nvSpPr>
        <p:spPr>
          <a:xfrm>
            <a:off x="109850" y="2966250"/>
            <a:ext cx="1328100" cy="12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t>Let’s just call these “weird” toes.</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nvSpPr>
        <p:spPr>
          <a:xfrm>
            <a:off x="251525" y="138775"/>
            <a:ext cx="4345500" cy="39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6.  Some genes are dominant</a:t>
            </a:r>
            <a:endParaRPr b="1"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     In the case of the toe trait, one gene is </a:t>
            </a:r>
            <a:r>
              <a:rPr lang="en-US" sz="2000" u="sng"/>
              <a:t>DOMINANT</a:t>
            </a:r>
            <a:r>
              <a:rPr lang="en-US" sz="2000"/>
              <a:t> and can cover up the expression of the other gene. </a:t>
            </a:r>
            <a:endParaRPr sz="2000"/>
          </a:p>
        </p:txBody>
      </p:sp>
      <p:pic>
        <p:nvPicPr>
          <p:cNvPr descr="Image result for feet photos" id="112" name="Google Shape;112;p19"/>
          <p:cNvPicPr preferRelativeResize="0"/>
          <p:nvPr/>
        </p:nvPicPr>
        <p:blipFill rotWithShape="1">
          <a:blip r:embed="rId3">
            <a:alphaModFix/>
          </a:blip>
          <a:srcRect b="1368" l="17286" r="15842" t="4292"/>
          <a:stretch/>
        </p:blipFill>
        <p:spPr>
          <a:xfrm>
            <a:off x="4944025" y="477050"/>
            <a:ext cx="3946550" cy="3122825"/>
          </a:xfrm>
          <a:prstGeom prst="rect">
            <a:avLst/>
          </a:prstGeom>
          <a:noFill/>
          <a:ln>
            <a:noFill/>
          </a:ln>
        </p:spPr>
      </p:pic>
      <p:sp>
        <p:nvSpPr>
          <p:cNvPr id="113" name="Google Shape;113;p19"/>
          <p:cNvSpPr txBox="1"/>
          <p:nvPr/>
        </p:nvSpPr>
        <p:spPr>
          <a:xfrm>
            <a:off x="355625" y="2151075"/>
            <a:ext cx="3946500" cy="19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With feet, the long big toe gene is </a:t>
            </a:r>
            <a:r>
              <a:rPr lang="en-US" sz="2000" u="sng"/>
              <a:t>RECESSIVE</a:t>
            </a:r>
            <a:r>
              <a:rPr lang="en-US" sz="2000"/>
              <a:t>.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You need to have both copies of the gene to have this phenotype.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rotWithShape="1">
          <a:blip r:embed="rId3">
            <a:alphaModFix/>
          </a:blip>
          <a:srcRect b="0" l="13702" r="16641" t="0"/>
          <a:stretch/>
        </p:blipFill>
        <p:spPr>
          <a:xfrm>
            <a:off x="5846050" y="265175"/>
            <a:ext cx="3105200" cy="3971925"/>
          </a:xfrm>
          <a:prstGeom prst="rect">
            <a:avLst/>
          </a:prstGeom>
          <a:noFill/>
          <a:ln>
            <a:noFill/>
          </a:ln>
        </p:spPr>
      </p:pic>
      <p:sp>
        <p:nvSpPr>
          <p:cNvPr id="119" name="Google Shape;119;p20"/>
          <p:cNvSpPr txBox="1"/>
          <p:nvPr/>
        </p:nvSpPr>
        <p:spPr>
          <a:xfrm>
            <a:off x="182150" y="225525"/>
            <a:ext cx="5473200" cy="36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7.  A person’s GENOTYPE is the underlying genetic code that determines their traits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 - this is based on a long sequence of bases found on </a:t>
            </a:r>
            <a:r>
              <a:rPr lang="en-US" sz="2000" u="sng"/>
              <a:t>DNA</a:t>
            </a:r>
            <a:endParaRPr sz="2000" u="sng"/>
          </a:p>
          <a:p>
            <a:pPr indent="0" lvl="0" marL="0" rtl="0" algn="l">
              <a:spcBef>
                <a:spcPts val="0"/>
              </a:spcBef>
              <a:spcAft>
                <a:spcPts val="0"/>
              </a:spcAft>
              <a:buNone/>
            </a:pPr>
            <a:r>
              <a:t/>
            </a:r>
            <a:endParaRPr sz="2000"/>
          </a:p>
          <a:p>
            <a:pPr indent="0" lvl="0" marL="0" rtl="0" algn="l">
              <a:spcBef>
                <a:spcPts val="0"/>
              </a:spcBef>
              <a:spcAft>
                <a:spcPts val="0"/>
              </a:spcAft>
              <a:buNone/>
            </a:pPr>
            <a:r>
              <a:rPr lang="en-US" sz="2000"/>
              <a:t>- to simplify, genetics assign LETTERS to genotypes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 because you have two copies of every gene, your genotype will have </a:t>
            </a:r>
            <a:r>
              <a:rPr lang="en-US" sz="2000" u="sng"/>
              <a:t>two letters</a:t>
            </a:r>
            <a:r>
              <a:rPr lang="en-US" sz="2000"/>
              <a:t>.</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nvSpPr>
        <p:spPr>
          <a:xfrm>
            <a:off x="320925" y="265175"/>
            <a:ext cx="5343000" cy="17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8.  Assigning Genotypes</a:t>
            </a:r>
            <a:endParaRPr b="1"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A capital letter is used for the dominant version of the gene and a lowercase letter is used for the recessive version. </a:t>
            </a:r>
            <a:endParaRPr sz="2000"/>
          </a:p>
        </p:txBody>
      </p:sp>
      <p:sp>
        <p:nvSpPr>
          <p:cNvPr id="125" name="Google Shape;125;p21"/>
          <p:cNvSpPr txBox="1"/>
          <p:nvPr/>
        </p:nvSpPr>
        <p:spPr>
          <a:xfrm>
            <a:off x="997450" y="2402750"/>
            <a:ext cx="3018600" cy="17910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200"/>
              <a:t>T T  =  short big toe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T t  = short big toe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t  t   = long big toe</a:t>
            </a:r>
            <a:endParaRPr sz="2200"/>
          </a:p>
        </p:txBody>
      </p:sp>
      <p:sp>
        <p:nvSpPr>
          <p:cNvPr id="126" name="Google Shape;126;p21"/>
          <p:cNvSpPr txBox="1"/>
          <p:nvPr/>
        </p:nvSpPr>
        <p:spPr>
          <a:xfrm>
            <a:off x="5802675" y="3157225"/>
            <a:ext cx="31575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700"/>
              <a:t>What genotype is this person?</a:t>
            </a:r>
            <a:r>
              <a:rPr i="1" lang="en-US"/>
              <a:t> </a:t>
            </a:r>
            <a:endParaRPr i="1"/>
          </a:p>
        </p:txBody>
      </p:sp>
      <p:pic>
        <p:nvPicPr>
          <p:cNvPr descr="Image result for feet photos" id="127" name="Google Shape;127;p21"/>
          <p:cNvPicPr preferRelativeResize="0"/>
          <p:nvPr/>
        </p:nvPicPr>
        <p:blipFill rotWithShape="1">
          <a:blip r:embed="rId3">
            <a:alphaModFix/>
          </a:blip>
          <a:srcRect b="39387" l="11211" r="16597" t="9181"/>
          <a:stretch/>
        </p:blipFill>
        <p:spPr>
          <a:xfrm>
            <a:off x="5582750" y="652299"/>
            <a:ext cx="3325425" cy="2448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