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Bubblegum Sans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font" Target="fonts/BubblegumSans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nx.org/contents/GFy_h8cu@10.98:h6RCOhWO@2/Introduction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53ffe0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53ffe0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Printable image from Wiki: </a:t>
            </a:r>
            <a:r>
              <a:rPr lang="en"/>
              <a:t>https://docs.google.com/document/d/1lxnNFxvzONOqaMq9dEU__1mk-07M6DY0yKFvGXBYwhA/edit?usp=sharing.  Have students annotate everything they know about the image, a good way to refresh their memory about mitosis and see what they already know.  I create laminated versions of this image for them to annotate.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d10b5fcc_0_69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d10b5fc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2f527853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2f527853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d10b5fcc_0_75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cd10b5fc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Golden retrievers are being used as models because their breed has the highest rates of cancer.   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2f5278537_0_20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2f52785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Golden retrievers are being used as models because their breed has the highest rates of cancer.  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d10b5fcc_0_97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d10b5fc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d10b5fcc_0_103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d10b5fc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d10b5fcc_0_108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cd10b5fc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2f527853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2f527853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2f527853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2f527853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e8b7439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e8b7439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e8b743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e8b743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 minute video at https://www.mnn.com/family/pets/stories/dogs-humans-cancer-comparitive-oncology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d10b5fcc_0_126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cd10b5fc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de8b7439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de8b7439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d10b5fcc_0_132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d10b5fc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d10b5fcc_0_142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d10b5fc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d10b5fcc_0_147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cd10b5fc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d10b5fcc_0_121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cd10b5fc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d10b5fcc_0_152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cd10b5fc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d10b5fcc_0_157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cd10b5fc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de8b7439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de8b7439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e8b7439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de8b7439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e8b743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de8b743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d10b5fcc_0_162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cd10b5fc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f518378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f518378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de8b7439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de8b7439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2f527853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2f527853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de8b7439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de8b7439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31bdccd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31bdccd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e8b743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e8b743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e8b7439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de8b7439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d10b5fcc_0_0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d10b5f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Notes aligned with Biology by OpenStax</a:t>
            </a: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e8b743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e8b743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d10b5fcc_0_64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d10b5fc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2f5278537_0_0:notes"/>
          <p:cNvSpPr/>
          <p:nvPr>
            <p:ph idx="2" type="sldImg"/>
          </p:nvPr>
        </p:nvSpPr>
        <p:spPr>
          <a:xfrm>
            <a:off x="38119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2f52785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3125" lIns="93125" spcFirstLastPara="1" rIns="93125" wrap="square" tIns="931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3125" lIns="93125" spcFirstLastPara="1" rIns="93125" wrap="square" tIns="931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3125" lIns="93125" spcFirstLastPara="1" rIns="93125" wrap="square" tIns="931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3125" lIns="93125" spcFirstLastPara="1" rIns="93125" wrap="square" tIns="931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6.jpg"/><Relationship Id="rId5" Type="http://schemas.openxmlformats.org/officeDocument/2006/relationships/image" Target="../media/image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9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Relationship Id="rId4" Type="http://schemas.openxmlformats.org/officeDocument/2006/relationships/image" Target="../media/image3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Relationship Id="rId4" Type="http://schemas.openxmlformats.org/officeDocument/2006/relationships/image" Target="../media/image4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1.jpg"/><Relationship Id="rId5" Type="http://schemas.openxmlformats.org/officeDocument/2006/relationships/hyperlink" Target="https://www.nbcnews.com/health/cancer/fresh-look-cancer-shows-smoking-obesity-top-causes-n822836" TargetMode="External"/><Relationship Id="rId6" Type="http://schemas.openxmlformats.org/officeDocument/2006/relationships/hyperlink" Target="https://www.nbcnews.com/health/cancer/genetic-similarities-between-dogs-people-are-helping-cancer-research-n841556" TargetMode="External"/><Relationship Id="rId7" Type="http://schemas.openxmlformats.org/officeDocument/2006/relationships/hyperlink" Target="https://www.nbcnews.com/nightly-news/video/could-dogs-hold-a-key-to-curing-cancer-1158720067804" TargetMode="External"/><Relationship Id="rId8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hyperlink" Target="http://www.smithsonianmag.com/science-nature/Henrietta-Lacks-Immortal-Cells.html" TargetMode="External"/><Relationship Id="rId5" Type="http://schemas.openxmlformats.org/officeDocument/2006/relationships/hyperlink" Target="http://www.smithsonianmag.com/science-nature/Henrietta-Lacks-Immortal-Cells.html" TargetMode="External"/><Relationship Id="rId6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gif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39350" y="97850"/>
            <a:ext cx="8132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Explore….  What is this image?   What do you know about it already?  </a:t>
            </a:r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675" y="560625"/>
            <a:ext cx="7044650" cy="450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/>
        </p:nvSpPr>
        <p:spPr>
          <a:xfrm>
            <a:off x="235735" y="99861"/>
            <a:ext cx="80457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8. Types of Cells in the Body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   </a:t>
            </a:r>
            <a:r>
              <a:rPr b="1" lang="en" sz="2500" u="sng"/>
              <a:t>Diploid </a:t>
            </a:r>
            <a:r>
              <a:rPr lang="en" sz="2500"/>
              <a:t> - cells that have both sets, body cells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   </a:t>
            </a:r>
            <a:r>
              <a:rPr b="1" lang="en" sz="2500" u="sng"/>
              <a:t>Haploid</a:t>
            </a:r>
            <a:r>
              <a:rPr lang="en" sz="2500"/>
              <a:t> - cell that have only 1 set (half),  sex cells</a:t>
            </a:r>
            <a:endParaRPr sz="2500"/>
          </a:p>
        </p:txBody>
      </p:sp>
      <p:pic>
        <p:nvPicPr>
          <p:cNvPr descr="Image result for meme sex cells"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375" y="1697423"/>
            <a:ext cx="2796575" cy="2919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iploid vs haploid" id="173" name="Google Shape;1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49" y="1697437"/>
            <a:ext cx="4493825" cy="25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/>
          <p:cNvPicPr preferRelativeResize="0"/>
          <p:nvPr/>
        </p:nvPicPr>
        <p:blipFill rotWithShape="1">
          <a:blip r:embed="rId5">
            <a:alphaModFix/>
          </a:blip>
          <a:srcRect b="36324" l="20977" r="21283" t="30140"/>
          <a:stretch/>
        </p:blipFill>
        <p:spPr>
          <a:xfrm>
            <a:off x="3401250" y="4331750"/>
            <a:ext cx="2112925" cy="6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/>
        </p:nvSpPr>
        <p:spPr>
          <a:xfrm>
            <a:off x="154975" y="86100"/>
            <a:ext cx="80076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9.  Why do cells divide?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Your body cells divide as you </a:t>
            </a:r>
            <a:r>
              <a:rPr lang="en" sz="2400" u="sng"/>
              <a:t>grow</a:t>
            </a:r>
            <a:endParaRPr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They divide when you need to </a:t>
            </a:r>
            <a:r>
              <a:rPr lang="en" sz="2400" u="sng"/>
              <a:t>repair</a:t>
            </a:r>
            <a:r>
              <a:rPr lang="en" sz="2400"/>
              <a:t> tissue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They divide to </a:t>
            </a:r>
            <a:r>
              <a:rPr lang="en" sz="2400" u="sng"/>
              <a:t>replace</a:t>
            </a:r>
            <a:r>
              <a:rPr lang="en" sz="2400"/>
              <a:t> worn-out cells. </a:t>
            </a:r>
            <a:endParaRPr sz="2400"/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825" y="2184375"/>
            <a:ext cx="6572049" cy="238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/>
        </p:nvSpPr>
        <p:spPr>
          <a:xfrm>
            <a:off x="267375" y="102625"/>
            <a:ext cx="84294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10. Cell spend most of their life in </a:t>
            </a:r>
            <a:r>
              <a:rPr b="1" lang="en" sz="2100" u="sng"/>
              <a:t>INTERPHASE</a:t>
            </a:r>
            <a:endParaRPr b="1"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	- during this time, cells grow and perform functions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	- DNA makes a </a:t>
            </a:r>
            <a:r>
              <a:rPr lang="en" sz="2100" u="sng"/>
              <a:t>copy</a:t>
            </a:r>
            <a:endParaRPr sz="2100" u="sng"/>
          </a:p>
        </p:txBody>
      </p:sp>
      <p:pic>
        <p:nvPicPr>
          <p:cNvPr id="186" name="Google Shape;186;p36"/>
          <p:cNvPicPr preferRelativeResize="0"/>
          <p:nvPr/>
        </p:nvPicPr>
        <p:blipFill rotWithShape="1">
          <a:blip r:embed="rId3">
            <a:alphaModFix/>
          </a:blip>
          <a:srcRect b="19828" l="18988" r="30525" t="4259"/>
          <a:stretch/>
        </p:blipFill>
        <p:spPr>
          <a:xfrm>
            <a:off x="1018257" y="1629325"/>
            <a:ext cx="1929676" cy="18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0750" y="1319475"/>
            <a:ext cx="5186024" cy="3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6"/>
          <p:cNvSpPr txBox="1"/>
          <p:nvPr/>
        </p:nvSpPr>
        <p:spPr>
          <a:xfrm>
            <a:off x="842425" y="3688625"/>
            <a:ext cx="23160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Most of the cells in this image are in interphase. </a:t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244800" y="80075"/>
            <a:ext cx="8429400" cy="1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11.  Chromosome Structure 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		- chromosomes are found in the </a:t>
            </a:r>
            <a:r>
              <a:rPr lang="en" sz="2100" u="sng"/>
              <a:t>nucleus</a:t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		- made of identical sister </a:t>
            </a:r>
            <a:r>
              <a:rPr lang="en" sz="2100" u="sng"/>
              <a:t>chromatids</a:t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		- held together by a </a:t>
            </a:r>
            <a:r>
              <a:rPr lang="en" sz="2100" u="sng"/>
              <a:t>centromere</a:t>
            </a:r>
            <a:endParaRPr sz="2100" u="sng"/>
          </a:p>
        </p:txBody>
      </p:sp>
      <p:grpSp>
        <p:nvGrpSpPr>
          <p:cNvPr id="194" name="Google Shape;194;p37"/>
          <p:cNvGrpSpPr/>
          <p:nvPr/>
        </p:nvGrpSpPr>
        <p:grpSpPr>
          <a:xfrm>
            <a:off x="1161788" y="1586150"/>
            <a:ext cx="4141279" cy="3391303"/>
            <a:chOff x="934963" y="1038050"/>
            <a:chExt cx="4141279" cy="3391303"/>
          </a:xfrm>
        </p:grpSpPr>
        <p:sp>
          <p:nvSpPr>
            <p:cNvPr id="195" name="Google Shape;195;p37"/>
            <p:cNvSpPr/>
            <p:nvPr/>
          </p:nvSpPr>
          <p:spPr>
            <a:xfrm>
              <a:off x="1711441" y="1488303"/>
              <a:ext cx="3364800" cy="2941050"/>
            </a:xfrm>
            <a:custGeom>
              <a:rect b="b" l="l" r="r" t="t"/>
              <a:pathLst>
                <a:path extrusionOk="0" h="117642" w="134592">
                  <a:moveTo>
                    <a:pt x="50420" y="2850"/>
                  </a:moveTo>
                  <a:cubicBezTo>
                    <a:pt x="37525" y="2791"/>
                    <a:pt x="32249" y="-2015"/>
                    <a:pt x="24043" y="1795"/>
                  </a:cubicBezTo>
                  <a:cubicBezTo>
                    <a:pt x="15837" y="5605"/>
                    <a:pt x="4466" y="15804"/>
                    <a:pt x="1183" y="25710"/>
                  </a:cubicBezTo>
                  <a:cubicBezTo>
                    <a:pt x="-2099" y="35616"/>
                    <a:pt x="2355" y="47691"/>
                    <a:pt x="4348" y="61231"/>
                  </a:cubicBezTo>
                  <a:cubicBezTo>
                    <a:pt x="6341" y="74771"/>
                    <a:pt x="2648" y="97690"/>
                    <a:pt x="13140" y="106951"/>
                  </a:cubicBezTo>
                  <a:cubicBezTo>
                    <a:pt x="23632" y="116212"/>
                    <a:pt x="50068" y="119260"/>
                    <a:pt x="67301" y="116798"/>
                  </a:cubicBezTo>
                  <a:cubicBezTo>
                    <a:pt x="84534" y="114336"/>
                    <a:pt x="105343" y="100972"/>
                    <a:pt x="116538" y="92180"/>
                  </a:cubicBezTo>
                  <a:cubicBezTo>
                    <a:pt x="127734" y="83388"/>
                    <a:pt x="133536" y="73951"/>
                    <a:pt x="134474" y="64045"/>
                  </a:cubicBezTo>
                  <a:cubicBezTo>
                    <a:pt x="135412" y="54139"/>
                    <a:pt x="127675" y="43060"/>
                    <a:pt x="122165" y="32744"/>
                  </a:cubicBezTo>
                  <a:cubicBezTo>
                    <a:pt x="116655" y="22428"/>
                    <a:pt x="113373" y="7129"/>
                    <a:pt x="101415" y="2147"/>
                  </a:cubicBezTo>
                  <a:cubicBezTo>
                    <a:pt x="89458" y="-2835"/>
                    <a:pt x="63315" y="2909"/>
                    <a:pt x="50420" y="2850"/>
                  </a:cubicBezTo>
                  <a:close/>
                </a:path>
              </a:pathLst>
            </a:custGeom>
            <a:solidFill>
              <a:srgbClr val="CFE2F3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96" name="Google Shape;196;p37"/>
            <p:cNvSpPr/>
            <p:nvPr/>
          </p:nvSpPr>
          <p:spPr>
            <a:xfrm>
              <a:off x="3210675" y="1989272"/>
              <a:ext cx="1186850" cy="1178000"/>
            </a:xfrm>
            <a:custGeom>
              <a:rect b="b" l="l" r="r" t="t"/>
              <a:pathLst>
                <a:path extrusionOk="0" h="47120" w="47474">
                  <a:moveTo>
                    <a:pt x="21805" y="1015"/>
                  </a:moveTo>
                  <a:cubicBezTo>
                    <a:pt x="15709" y="-802"/>
                    <a:pt x="8909" y="-158"/>
                    <a:pt x="5275" y="2773"/>
                  </a:cubicBezTo>
                  <a:cubicBezTo>
                    <a:pt x="1641" y="5704"/>
                    <a:pt x="0" y="13207"/>
                    <a:pt x="0" y="18600"/>
                  </a:cubicBezTo>
                  <a:cubicBezTo>
                    <a:pt x="0" y="23993"/>
                    <a:pt x="3048" y="30851"/>
                    <a:pt x="5275" y="35130"/>
                  </a:cubicBezTo>
                  <a:cubicBezTo>
                    <a:pt x="7502" y="39409"/>
                    <a:pt x="10082" y="42339"/>
                    <a:pt x="13364" y="44273"/>
                  </a:cubicBezTo>
                  <a:cubicBezTo>
                    <a:pt x="16647" y="46207"/>
                    <a:pt x="19460" y="47907"/>
                    <a:pt x="24970" y="46735"/>
                  </a:cubicBezTo>
                  <a:cubicBezTo>
                    <a:pt x="30480" y="45563"/>
                    <a:pt x="43610" y="42749"/>
                    <a:pt x="46423" y="37239"/>
                  </a:cubicBezTo>
                  <a:cubicBezTo>
                    <a:pt x="49237" y="31729"/>
                    <a:pt x="45954" y="19713"/>
                    <a:pt x="41851" y="13676"/>
                  </a:cubicBezTo>
                  <a:cubicBezTo>
                    <a:pt x="37748" y="7639"/>
                    <a:pt x="27901" y="2832"/>
                    <a:pt x="21805" y="1015"/>
                  </a:cubicBezTo>
                  <a:close/>
                </a:path>
              </a:pathLst>
            </a:custGeom>
            <a:solidFill>
              <a:srgbClr val="A2C4C9"/>
            </a:solidFill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97" name="Google Shape;197;p37"/>
            <p:cNvSpPr txBox="1"/>
            <p:nvPr/>
          </p:nvSpPr>
          <p:spPr>
            <a:xfrm>
              <a:off x="3236850" y="1953150"/>
              <a:ext cx="527700" cy="71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latin typeface="Bubblegum Sans"/>
                  <a:ea typeface="Bubblegum Sans"/>
                  <a:cs typeface="Bubblegum Sans"/>
                  <a:sym typeface="Bubblegum Sans"/>
                </a:rPr>
                <a:t>X</a:t>
              </a:r>
              <a:endParaRPr sz="3800">
                <a:latin typeface="Bubblegum Sans"/>
                <a:ea typeface="Bubblegum Sans"/>
                <a:cs typeface="Bubblegum Sans"/>
                <a:sym typeface="Bubblegum Sans"/>
              </a:endParaRPr>
            </a:p>
          </p:txBody>
        </p:sp>
        <p:sp>
          <p:nvSpPr>
            <p:cNvPr id="198" name="Google Shape;198;p37"/>
            <p:cNvSpPr txBox="1"/>
            <p:nvPr/>
          </p:nvSpPr>
          <p:spPr>
            <a:xfrm rot="1933582">
              <a:off x="3679611" y="2075201"/>
              <a:ext cx="527692" cy="712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latin typeface="Bubblegum Sans"/>
                  <a:ea typeface="Bubblegum Sans"/>
                  <a:cs typeface="Bubblegum Sans"/>
                  <a:sym typeface="Bubblegum Sans"/>
                </a:rPr>
                <a:t>X</a:t>
              </a:r>
              <a:endParaRPr sz="3800">
                <a:latin typeface="Bubblegum Sans"/>
                <a:ea typeface="Bubblegum Sans"/>
                <a:cs typeface="Bubblegum Sans"/>
                <a:sym typeface="Bubblegum Sans"/>
              </a:endParaRPr>
            </a:p>
          </p:txBody>
        </p:sp>
        <p:sp>
          <p:nvSpPr>
            <p:cNvPr id="199" name="Google Shape;199;p37"/>
            <p:cNvSpPr txBox="1"/>
            <p:nvPr/>
          </p:nvSpPr>
          <p:spPr>
            <a:xfrm rot="901424">
              <a:off x="3459793" y="2509938"/>
              <a:ext cx="527739" cy="712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Bubblegum Sans"/>
                  <a:ea typeface="Bubblegum Sans"/>
                  <a:cs typeface="Bubblegum Sans"/>
                  <a:sym typeface="Bubblegum Sans"/>
                </a:rPr>
                <a:t>X</a:t>
              </a:r>
              <a:endParaRPr sz="3000">
                <a:latin typeface="Bubblegum Sans"/>
                <a:ea typeface="Bubblegum Sans"/>
                <a:cs typeface="Bubblegum Sans"/>
                <a:sym typeface="Bubblegum Sans"/>
              </a:endParaRPr>
            </a:p>
          </p:txBody>
        </p:sp>
        <p:sp>
          <p:nvSpPr>
            <p:cNvPr id="200" name="Google Shape;200;p37"/>
            <p:cNvSpPr txBox="1"/>
            <p:nvPr/>
          </p:nvSpPr>
          <p:spPr>
            <a:xfrm rot="5182982">
              <a:off x="3840684" y="2509882"/>
              <a:ext cx="527851" cy="712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latin typeface="Bubblegum Sans"/>
                  <a:ea typeface="Bubblegum Sans"/>
                  <a:cs typeface="Bubblegum Sans"/>
                  <a:sym typeface="Bubblegum Sans"/>
                </a:rPr>
                <a:t>X</a:t>
              </a:r>
              <a:endParaRPr sz="3000">
                <a:latin typeface="Bubblegum Sans"/>
                <a:ea typeface="Bubblegum Sans"/>
                <a:cs typeface="Bubblegum Sans"/>
                <a:sym typeface="Bubblegum Sans"/>
              </a:endParaRPr>
            </a:p>
          </p:txBody>
        </p:sp>
        <p:sp>
          <p:nvSpPr>
            <p:cNvPr id="201" name="Google Shape;201;p37"/>
            <p:cNvSpPr txBox="1"/>
            <p:nvPr/>
          </p:nvSpPr>
          <p:spPr>
            <a:xfrm>
              <a:off x="934963" y="1229000"/>
              <a:ext cx="14106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Cell Membrane</a:t>
              </a:r>
              <a:endParaRPr/>
            </a:p>
          </p:txBody>
        </p:sp>
        <p:cxnSp>
          <p:nvCxnSpPr>
            <p:cNvPr id="202" name="Google Shape;202;p37"/>
            <p:cNvCxnSpPr/>
            <p:nvPr/>
          </p:nvCxnSpPr>
          <p:spPr>
            <a:xfrm>
              <a:off x="1618913" y="1599500"/>
              <a:ext cx="334800" cy="263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3" name="Google Shape;203;p37"/>
            <p:cNvSpPr txBox="1"/>
            <p:nvPr/>
          </p:nvSpPr>
          <p:spPr>
            <a:xfrm>
              <a:off x="3442588" y="1038050"/>
              <a:ext cx="11868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Nucleus</a:t>
              </a:r>
              <a:endParaRPr/>
            </a:p>
          </p:txBody>
        </p:sp>
        <p:cxnSp>
          <p:nvCxnSpPr>
            <p:cNvPr id="204" name="Google Shape;204;p37"/>
            <p:cNvCxnSpPr>
              <a:endCxn id="198" idx="1"/>
            </p:cNvCxnSpPr>
            <p:nvPr/>
          </p:nvCxnSpPr>
          <p:spPr>
            <a:xfrm>
              <a:off x="3684857" y="1328814"/>
              <a:ext cx="35400" cy="961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5" name="Google Shape;205;p37"/>
            <p:cNvSpPr txBox="1"/>
            <p:nvPr/>
          </p:nvSpPr>
          <p:spPr>
            <a:xfrm>
              <a:off x="2688538" y="3560450"/>
              <a:ext cx="1410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Chromosomes</a:t>
              </a:r>
              <a:endParaRPr/>
            </a:p>
          </p:txBody>
        </p:sp>
        <p:cxnSp>
          <p:nvCxnSpPr>
            <p:cNvPr id="206" name="Google Shape;206;p37"/>
            <p:cNvCxnSpPr/>
            <p:nvPr/>
          </p:nvCxnSpPr>
          <p:spPr>
            <a:xfrm flipH="1" rot="10800000">
              <a:off x="3319063" y="2917275"/>
              <a:ext cx="363300" cy="7980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07" name="Google Shape;207;p37"/>
          <p:cNvPicPr preferRelativeResize="0"/>
          <p:nvPr/>
        </p:nvPicPr>
        <p:blipFill rotWithShape="1">
          <a:blip r:embed="rId3">
            <a:alphaModFix/>
          </a:blip>
          <a:srcRect b="19828" l="18988" r="30525" t="4259"/>
          <a:stretch/>
        </p:blipFill>
        <p:spPr>
          <a:xfrm>
            <a:off x="85813" y="3900500"/>
            <a:ext cx="1253526" cy="117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37"/>
          <p:cNvGrpSpPr/>
          <p:nvPr/>
        </p:nvGrpSpPr>
        <p:grpSpPr>
          <a:xfrm>
            <a:off x="6017327" y="1220587"/>
            <a:ext cx="3058252" cy="3823701"/>
            <a:chOff x="5836408" y="858500"/>
            <a:chExt cx="3311230" cy="4063444"/>
          </a:xfrm>
        </p:grpSpPr>
        <p:sp>
          <p:nvSpPr>
            <p:cNvPr id="209" name="Google Shape;209;p37"/>
            <p:cNvSpPr/>
            <p:nvPr/>
          </p:nvSpPr>
          <p:spPr>
            <a:xfrm>
              <a:off x="5836408" y="1228994"/>
              <a:ext cx="2188425" cy="3692950"/>
            </a:xfrm>
            <a:custGeom>
              <a:rect b="b" l="l" r="r" t="t"/>
              <a:pathLst>
                <a:path extrusionOk="0" h="147718" w="87537">
                  <a:moveTo>
                    <a:pt x="37242" y="64695"/>
                  </a:moveTo>
                  <a:cubicBezTo>
                    <a:pt x="32483" y="55996"/>
                    <a:pt x="12144" y="35362"/>
                    <a:pt x="6575" y="25515"/>
                  </a:cubicBezTo>
                  <a:cubicBezTo>
                    <a:pt x="1007" y="15668"/>
                    <a:pt x="-166" y="4005"/>
                    <a:pt x="3831" y="5611"/>
                  </a:cubicBezTo>
                  <a:cubicBezTo>
                    <a:pt x="7829" y="7217"/>
                    <a:pt x="23468" y="25130"/>
                    <a:pt x="30560" y="35153"/>
                  </a:cubicBezTo>
                  <a:cubicBezTo>
                    <a:pt x="37653" y="45176"/>
                    <a:pt x="42107" y="64812"/>
                    <a:pt x="46386" y="65750"/>
                  </a:cubicBezTo>
                  <a:cubicBezTo>
                    <a:pt x="50665" y="66688"/>
                    <a:pt x="52130" y="51038"/>
                    <a:pt x="56233" y="40780"/>
                  </a:cubicBezTo>
                  <a:cubicBezTo>
                    <a:pt x="60336" y="30522"/>
                    <a:pt x="67018" y="10652"/>
                    <a:pt x="71004" y="4204"/>
                  </a:cubicBezTo>
                  <a:cubicBezTo>
                    <a:pt x="74990" y="-2244"/>
                    <a:pt x="78839" y="146"/>
                    <a:pt x="80148" y="2094"/>
                  </a:cubicBezTo>
                  <a:cubicBezTo>
                    <a:pt x="81458" y="4042"/>
                    <a:pt x="81612" y="7662"/>
                    <a:pt x="78861" y="15892"/>
                  </a:cubicBezTo>
                  <a:cubicBezTo>
                    <a:pt x="76110" y="24122"/>
                    <a:pt x="67707" y="42053"/>
                    <a:pt x="63643" y="51476"/>
                  </a:cubicBezTo>
                  <a:cubicBezTo>
                    <a:pt x="59579" y="60899"/>
                    <a:pt x="54186" y="64543"/>
                    <a:pt x="54475" y="72432"/>
                  </a:cubicBezTo>
                  <a:cubicBezTo>
                    <a:pt x="54764" y="80321"/>
                    <a:pt x="59926" y="88024"/>
                    <a:pt x="65377" y="98809"/>
                  </a:cubicBezTo>
                  <a:cubicBezTo>
                    <a:pt x="70828" y="109594"/>
                    <a:pt x="85121" y="129330"/>
                    <a:pt x="87182" y="137144"/>
                  </a:cubicBezTo>
                  <a:cubicBezTo>
                    <a:pt x="89243" y="144958"/>
                    <a:pt x="81852" y="147551"/>
                    <a:pt x="77742" y="145694"/>
                  </a:cubicBezTo>
                  <a:cubicBezTo>
                    <a:pt x="73632" y="143837"/>
                    <a:pt x="67750" y="137448"/>
                    <a:pt x="62524" y="126000"/>
                  </a:cubicBezTo>
                  <a:cubicBezTo>
                    <a:pt x="57298" y="114552"/>
                    <a:pt x="51479" y="79309"/>
                    <a:pt x="46386" y="77004"/>
                  </a:cubicBezTo>
                  <a:cubicBezTo>
                    <a:pt x="41293" y="74700"/>
                    <a:pt x="37893" y="100687"/>
                    <a:pt x="31966" y="112173"/>
                  </a:cubicBezTo>
                  <a:cubicBezTo>
                    <a:pt x="26040" y="123659"/>
                    <a:pt x="16103" y="141488"/>
                    <a:pt x="10827" y="145918"/>
                  </a:cubicBezTo>
                  <a:cubicBezTo>
                    <a:pt x="5551" y="150349"/>
                    <a:pt x="-1573" y="146080"/>
                    <a:pt x="309" y="138756"/>
                  </a:cubicBezTo>
                  <a:cubicBezTo>
                    <a:pt x="2191" y="131432"/>
                    <a:pt x="16315" y="112149"/>
                    <a:pt x="22119" y="101974"/>
                  </a:cubicBezTo>
                  <a:cubicBezTo>
                    <a:pt x="27923" y="91799"/>
                    <a:pt x="32612" y="83921"/>
                    <a:pt x="35132" y="77708"/>
                  </a:cubicBezTo>
                  <a:cubicBezTo>
                    <a:pt x="37653" y="71495"/>
                    <a:pt x="42002" y="73394"/>
                    <a:pt x="37242" y="64695"/>
                  </a:cubicBezTo>
                  <a:close/>
                </a:path>
              </a:pathLst>
            </a:custGeom>
            <a:solidFill>
              <a:srgbClr val="CFE2F3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0" name="Google Shape;210;p37"/>
            <p:cNvSpPr/>
            <p:nvPr/>
          </p:nvSpPr>
          <p:spPr>
            <a:xfrm>
              <a:off x="6789175" y="2836275"/>
              <a:ext cx="474600" cy="245100"/>
            </a:xfrm>
            <a:prstGeom prst="ellipse">
              <a:avLst/>
            </a:prstGeom>
            <a:solidFill>
              <a:srgbClr val="0B5394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7180375" y="3268263"/>
              <a:ext cx="817700" cy="1517825"/>
            </a:xfrm>
            <a:custGeom>
              <a:rect b="b" l="l" r="r" t="t"/>
              <a:pathLst>
                <a:path extrusionOk="0" h="60713" w="32708">
                  <a:moveTo>
                    <a:pt x="0" y="1685"/>
                  </a:moveTo>
                  <a:cubicBezTo>
                    <a:pt x="1407" y="1685"/>
                    <a:pt x="4955" y="1221"/>
                    <a:pt x="3960" y="226"/>
                  </a:cubicBezTo>
                  <a:cubicBezTo>
                    <a:pt x="3507" y="-227"/>
                    <a:pt x="2597" y="259"/>
                    <a:pt x="2084" y="643"/>
                  </a:cubicBezTo>
                  <a:cubicBezTo>
                    <a:pt x="1328" y="1210"/>
                    <a:pt x="4562" y="3237"/>
                    <a:pt x="4377" y="2310"/>
                  </a:cubicBezTo>
                  <a:cubicBezTo>
                    <a:pt x="4146" y="1154"/>
                    <a:pt x="1093" y="3930"/>
                    <a:pt x="1876" y="4811"/>
                  </a:cubicBezTo>
                  <a:cubicBezTo>
                    <a:pt x="2606" y="5632"/>
                    <a:pt x="3904" y="5853"/>
                    <a:pt x="5002" y="5853"/>
                  </a:cubicBezTo>
                  <a:cubicBezTo>
                    <a:pt x="5600" y="5853"/>
                    <a:pt x="6341" y="4913"/>
                    <a:pt x="6044" y="4394"/>
                  </a:cubicBezTo>
                  <a:cubicBezTo>
                    <a:pt x="5182" y="2886"/>
                    <a:pt x="1292" y="7952"/>
                    <a:pt x="2918" y="8562"/>
                  </a:cubicBezTo>
                  <a:cubicBezTo>
                    <a:pt x="4031" y="8979"/>
                    <a:pt x="5884" y="9185"/>
                    <a:pt x="6461" y="8145"/>
                  </a:cubicBezTo>
                  <a:cubicBezTo>
                    <a:pt x="7103" y="6989"/>
                    <a:pt x="3134" y="6777"/>
                    <a:pt x="2501" y="7937"/>
                  </a:cubicBezTo>
                  <a:cubicBezTo>
                    <a:pt x="1861" y="9110"/>
                    <a:pt x="1905" y="11353"/>
                    <a:pt x="3126" y="11896"/>
                  </a:cubicBezTo>
                  <a:cubicBezTo>
                    <a:pt x="4552" y="12531"/>
                    <a:pt x="7124" y="11744"/>
                    <a:pt x="7503" y="10229"/>
                  </a:cubicBezTo>
                  <a:cubicBezTo>
                    <a:pt x="7914" y="8584"/>
                    <a:pt x="2395" y="11736"/>
                    <a:pt x="3335" y="13147"/>
                  </a:cubicBezTo>
                  <a:cubicBezTo>
                    <a:pt x="4267" y="14545"/>
                    <a:pt x="6706" y="14180"/>
                    <a:pt x="8336" y="13772"/>
                  </a:cubicBezTo>
                  <a:cubicBezTo>
                    <a:pt x="9243" y="13545"/>
                    <a:pt x="7347" y="11393"/>
                    <a:pt x="6461" y="11688"/>
                  </a:cubicBezTo>
                  <a:cubicBezTo>
                    <a:pt x="4638" y="12296"/>
                    <a:pt x="3387" y="16708"/>
                    <a:pt x="5210" y="17315"/>
                  </a:cubicBezTo>
                  <a:cubicBezTo>
                    <a:pt x="7066" y="17933"/>
                    <a:pt x="11564" y="17464"/>
                    <a:pt x="10837" y="15648"/>
                  </a:cubicBezTo>
                  <a:cubicBezTo>
                    <a:pt x="10548" y="14927"/>
                    <a:pt x="9289" y="15008"/>
                    <a:pt x="8545" y="15231"/>
                  </a:cubicBezTo>
                  <a:cubicBezTo>
                    <a:pt x="7121" y="15658"/>
                    <a:pt x="5688" y="17295"/>
                    <a:pt x="5836" y="18774"/>
                  </a:cubicBezTo>
                  <a:cubicBezTo>
                    <a:pt x="5980" y="20217"/>
                    <a:pt x="8731" y="20718"/>
                    <a:pt x="10004" y="20024"/>
                  </a:cubicBezTo>
                  <a:cubicBezTo>
                    <a:pt x="10661" y="19666"/>
                    <a:pt x="11585" y="17940"/>
                    <a:pt x="10837" y="17940"/>
                  </a:cubicBezTo>
                  <a:cubicBezTo>
                    <a:pt x="8697" y="17940"/>
                    <a:pt x="5056" y="22473"/>
                    <a:pt x="7086" y="23150"/>
                  </a:cubicBezTo>
                  <a:cubicBezTo>
                    <a:pt x="9444" y="23936"/>
                    <a:pt x="14358" y="22227"/>
                    <a:pt x="13755" y="19816"/>
                  </a:cubicBezTo>
                  <a:cubicBezTo>
                    <a:pt x="13061" y="17041"/>
                    <a:pt x="5558" y="21209"/>
                    <a:pt x="6252" y="23984"/>
                  </a:cubicBezTo>
                  <a:cubicBezTo>
                    <a:pt x="6798" y="26167"/>
                    <a:pt x="12921" y="25192"/>
                    <a:pt x="12921" y="22942"/>
                  </a:cubicBezTo>
                  <a:cubicBezTo>
                    <a:pt x="12921" y="20363"/>
                    <a:pt x="6641" y="21422"/>
                    <a:pt x="5210" y="23567"/>
                  </a:cubicBezTo>
                  <a:cubicBezTo>
                    <a:pt x="4722" y="24298"/>
                    <a:pt x="5246" y="25700"/>
                    <a:pt x="6044" y="26068"/>
                  </a:cubicBezTo>
                  <a:cubicBezTo>
                    <a:pt x="8730" y="27307"/>
                    <a:pt x="16721" y="26855"/>
                    <a:pt x="14797" y="24609"/>
                  </a:cubicBezTo>
                  <a:cubicBezTo>
                    <a:pt x="13517" y="23115"/>
                    <a:pt x="9029" y="27177"/>
                    <a:pt x="10420" y="28568"/>
                  </a:cubicBezTo>
                  <a:cubicBezTo>
                    <a:pt x="11738" y="29886"/>
                    <a:pt x="17003" y="27056"/>
                    <a:pt x="15422" y="26068"/>
                  </a:cubicBezTo>
                  <a:cubicBezTo>
                    <a:pt x="13092" y="24611"/>
                    <a:pt x="6348" y="26598"/>
                    <a:pt x="7711" y="28985"/>
                  </a:cubicBezTo>
                  <a:cubicBezTo>
                    <a:pt x="8813" y="30916"/>
                    <a:pt x="12216" y="29494"/>
                    <a:pt x="14380" y="28985"/>
                  </a:cubicBezTo>
                  <a:cubicBezTo>
                    <a:pt x="15007" y="28837"/>
                    <a:pt x="17062" y="28442"/>
                    <a:pt x="17089" y="28360"/>
                  </a:cubicBezTo>
                  <a:cubicBezTo>
                    <a:pt x="17789" y="26266"/>
                    <a:pt x="11927" y="28033"/>
                    <a:pt x="10629" y="29819"/>
                  </a:cubicBezTo>
                  <a:cubicBezTo>
                    <a:pt x="9763" y="31011"/>
                    <a:pt x="9147" y="32996"/>
                    <a:pt x="10004" y="34195"/>
                  </a:cubicBezTo>
                  <a:cubicBezTo>
                    <a:pt x="11626" y="36465"/>
                    <a:pt x="15557" y="32965"/>
                    <a:pt x="17923" y="31486"/>
                  </a:cubicBezTo>
                  <a:cubicBezTo>
                    <a:pt x="18450" y="31157"/>
                    <a:pt x="19144" y="30304"/>
                    <a:pt x="18756" y="29819"/>
                  </a:cubicBezTo>
                  <a:cubicBezTo>
                    <a:pt x="17975" y="28843"/>
                    <a:pt x="16200" y="29451"/>
                    <a:pt x="15005" y="29819"/>
                  </a:cubicBezTo>
                  <a:cubicBezTo>
                    <a:pt x="12786" y="30502"/>
                    <a:pt x="8816" y="33787"/>
                    <a:pt x="10629" y="35237"/>
                  </a:cubicBezTo>
                  <a:cubicBezTo>
                    <a:pt x="13119" y="37228"/>
                    <a:pt x="19557" y="36518"/>
                    <a:pt x="20007" y="33362"/>
                  </a:cubicBezTo>
                  <a:cubicBezTo>
                    <a:pt x="20428" y="30409"/>
                    <a:pt x="11145" y="34700"/>
                    <a:pt x="12088" y="37530"/>
                  </a:cubicBezTo>
                  <a:cubicBezTo>
                    <a:pt x="13026" y="40345"/>
                    <a:pt x="22073" y="37623"/>
                    <a:pt x="20632" y="35029"/>
                  </a:cubicBezTo>
                  <a:cubicBezTo>
                    <a:pt x="19318" y="32664"/>
                    <a:pt x="14203" y="36364"/>
                    <a:pt x="13546" y="38989"/>
                  </a:cubicBezTo>
                  <a:cubicBezTo>
                    <a:pt x="13259" y="40137"/>
                    <a:pt x="14661" y="41805"/>
                    <a:pt x="15839" y="41698"/>
                  </a:cubicBezTo>
                  <a:cubicBezTo>
                    <a:pt x="18054" y="41496"/>
                    <a:pt x="20828" y="39743"/>
                    <a:pt x="21049" y="37530"/>
                  </a:cubicBezTo>
                  <a:cubicBezTo>
                    <a:pt x="21377" y="34244"/>
                    <a:pt x="12470" y="38032"/>
                    <a:pt x="11879" y="41281"/>
                  </a:cubicBezTo>
                  <a:cubicBezTo>
                    <a:pt x="11060" y="45787"/>
                    <a:pt x="28405" y="42467"/>
                    <a:pt x="25425" y="38989"/>
                  </a:cubicBezTo>
                  <a:cubicBezTo>
                    <a:pt x="24386" y="37776"/>
                    <a:pt x="22187" y="38623"/>
                    <a:pt x="20632" y="38989"/>
                  </a:cubicBezTo>
                  <a:cubicBezTo>
                    <a:pt x="18194" y="39563"/>
                    <a:pt x="14290" y="43998"/>
                    <a:pt x="16464" y="45241"/>
                  </a:cubicBezTo>
                  <a:cubicBezTo>
                    <a:pt x="19253" y="46835"/>
                    <a:pt x="26308" y="44786"/>
                    <a:pt x="25425" y="41698"/>
                  </a:cubicBezTo>
                  <a:cubicBezTo>
                    <a:pt x="24422" y="38192"/>
                    <a:pt x="14510" y="46205"/>
                    <a:pt x="17089" y="48784"/>
                  </a:cubicBezTo>
                  <a:cubicBezTo>
                    <a:pt x="19360" y="51055"/>
                    <a:pt x="27487" y="48115"/>
                    <a:pt x="26051" y="45241"/>
                  </a:cubicBezTo>
                  <a:cubicBezTo>
                    <a:pt x="24396" y="41928"/>
                    <a:pt x="13784" y="46536"/>
                    <a:pt x="15839" y="49617"/>
                  </a:cubicBezTo>
                  <a:cubicBezTo>
                    <a:pt x="18027" y="52897"/>
                    <a:pt x="28006" y="50578"/>
                    <a:pt x="27301" y="46699"/>
                  </a:cubicBezTo>
                  <a:cubicBezTo>
                    <a:pt x="26698" y="43384"/>
                    <a:pt x="18571" y="46003"/>
                    <a:pt x="17506" y="49200"/>
                  </a:cubicBezTo>
                  <a:cubicBezTo>
                    <a:pt x="16362" y="52633"/>
                    <a:pt x="30446" y="52771"/>
                    <a:pt x="28343" y="49826"/>
                  </a:cubicBezTo>
                  <a:cubicBezTo>
                    <a:pt x="26402" y="47108"/>
                    <a:pt x="17097" y="49844"/>
                    <a:pt x="18756" y="52743"/>
                  </a:cubicBezTo>
                  <a:cubicBezTo>
                    <a:pt x="20888" y="56470"/>
                    <a:pt x="33965" y="54154"/>
                    <a:pt x="31469" y="50659"/>
                  </a:cubicBezTo>
                  <a:cubicBezTo>
                    <a:pt x="29388" y="47745"/>
                    <a:pt x="20227" y="50564"/>
                    <a:pt x="21257" y="53994"/>
                  </a:cubicBezTo>
                  <a:cubicBezTo>
                    <a:pt x="22180" y="57066"/>
                    <a:pt x="30844" y="58035"/>
                    <a:pt x="30844" y="54827"/>
                  </a:cubicBezTo>
                  <a:cubicBezTo>
                    <a:pt x="30844" y="51975"/>
                    <a:pt x="22299" y="52392"/>
                    <a:pt x="22299" y="55244"/>
                  </a:cubicBezTo>
                  <a:cubicBezTo>
                    <a:pt x="22299" y="58705"/>
                    <a:pt x="30731" y="60088"/>
                    <a:pt x="32511" y="57120"/>
                  </a:cubicBezTo>
                  <a:cubicBezTo>
                    <a:pt x="34090" y="54488"/>
                    <a:pt x="22739" y="54943"/>
                    <a:pt x="23341" y="57953"/>
                  </a:cubicBezTo>
                  <a:cubicBezTo>
                    <a:pt x="23841" y="60451"/>
                    <a:pt x="31738" y="61798"/>
                    <a:pt x="30844" y="59412"/>
                  </a:cubicBezTo>
                  <a:cubicBezTo>
                    <a:pt x="29945" y="57013"/>
                    <a:pt x="25473" y="59165"/>
                    <a:pt x="23341" y="57745"/>
                  </a:cubicBez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2" name="Google Shape;212;p37"/>
            <p:cNvSpPr txBox="1"/>
            <p:nvPr/>
          </p:nvSpPr>
          <p:spPr>
            <a:xfrm>
              <a:off x="7830938" y="2665341"/>
              <a:ext cx="1316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Centromere</a:t>
              </a:r>
              <a:endParaRPr/>
            </a:p>
          </p:txBody>
        </p:sp>
        <p:cxnSp>
          <p:nvCxnSpPr>
            <p:cNvPr id="213" name="Google Shape;213;p37"/>
            <p:cNvCxnSpPr>
              <a:stCxn id="212" idx="1"/>
              <a:endCxn id="210" idx="6"/>
            </p:cNvCxnSpPr>
            <p:nvPr/>
          </p:nvCxnSpPr>
          <p:spPr>
            <a:xfrm flipH="1">
              <a:off x="7263638" y="2819241"/>
              <a:ext cx="567300" cy="139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4" name="Google Shape;214;p37"/>
            <p:cNvSpPr txBox="1"/>
            <p:nvPr/>
          </p:nvSpPr>
          <p:spPr>
            <a:xfrm>
              <a:off x="8028788" y="3715275"/>
              <a:ext cx="744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DNA</a:t>
              </a:r>
              <a:endParaRPr/>
            </a:p>
          </p:txBody>
        </p:sp>
        <p:cxnSp>
          <p:nvCxnSpPr>
            <p:cNvPr id="215" name="Google Shape;215;p37"/>
            <p:cNvCxnSpPr>
              <a:stCxn id="214" idx="1"/>
            </p:cNvCxnSpPr>
            <p:nvPr/>
          </p:nvCxnSpPr>
          <p:spPr>
            <a:xfrm flipH="1">
              <a:off x="7629788" y="3869175"/>
              <a:ext cx="399000" cy="166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6" name="Google Shape;216;p37"/>
            <p:cNvSpPr txBox="1"/>
            <p:nvPr/>
          </p:nvSpPr>
          <p:spPr>
            <a:xfrm>
              <a:off x="6337213" y="858500"/>
              <a:ext cx="11868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Chromatid</a:t>
              </a:r>
              <a:endParaRPr/>
            </a:p>
          </p:txBody>
        </p:sp>
        <p:cxnSp>
          <p:nvCxnSpPr>
            <p:cNvPr id="217" name="Google Shape;217;p37"/>
            <p:cNvCxnSpPr/>
            <p:nvPr/>
          </p:nvCxnSpPr>
          <p:spPr>
            <a:xfrm flipH="1">
              <a:off x="6188375" y="1164475"/>
              <a:ext cx="435300" cy="486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8" name="Google Shape;218;p37"/>
            <p:cNvCxnSpPr/>
            <p:nvPr/>
          </p:nvCxnSpPr>
          <p:spPr>
            <a:xfrm>
              <a:off x="6638200" y="1171750"/>
              <a:ext cx="877800" cy="5658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219" name="Google Shape;219;p37"/>
          <p:cNvCxnSpPr/>
          <p:nvPr/>
        </p:nvCxnSpPr>
        <p:spPr>
          <a:xfrm flipH="1" rot="10800000">
            <a:off x="4107050" y="2032125"/>
            <a:ext cx="1842600" cy="79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title"/>
          </p:nvPr>
        </p:nvSpPr>
        <p:spPr>
          <a:xfrm>
            <a:off x="274320" y="137160"/>
            <a:ext cx="8857500" cy="4839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12. Cell Cycle Phases</a:t>
            </a:r>
            <a:r>
              <a:rPr b="1"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311925" y="925350"/>
            <a:ext cx="3587100" cy="36072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0000"/>
                </a:solidFill>
              </a:rPr>
              <a:t>Interphase</a:t>
            </a:r>
            <a:r>
              <a:rPr b="1" lang="en" sz="2200">
                <a:solidFill>
                  <a:srgbClr val="000000"/>
                </a:solidFill>
              </a:rPr>
              <a:t> - </a:t>
            </a:r>
            <a:r>
              <a:rPr lang="en" sz="2200">
                <a:solidFill>
                  <a:srgbClr val="000000"/>
                </a:solidFill>
              </a:rPr>
              <a:t>DNA copies, cell activities and growth,usually longest phase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0000"/>
                </a:solidFill>
              </a:rPr>
              <a:t>Mitosis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division of the nucleus, </a:t>
            </a:r>
            <a:r>
              <a:rPr lang="en" sz="2200">
                <a:solidFill>
                  <a:srgbClr val="000000"/>
                </a:solidFill>
              </a:rPr>
              <a:t>~ 12 hours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b="1" lang="en" sz="2200" u="sng">
                <a:solidFill>
                  <a:srgbClr val="000000"/>
                </a:solidFill>
              </a:rPr>
              <a:t>Cytokinesis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The division of the cytoplasm that results in two daughter cells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interphase" id="226" name="Google Shape;226;p38"/>
          <p:cNvPicPr preferRelativeResize="0"/>
          <p:nvPr/>
        </p:nvPicPr>
        <p:blipFill rotWithShape="1">
          <a:blip r:embed="rId3">
            <a:alphaModFix/>
          </a:blip>
          <a:srcRect b="0" l="-880" r="880" t="0"/>
          <a:stretch/>
        </p:blipFill>
        <p:spPr>
          <a:xfrm>
            <a:off x="4160650" y="541388"/>
            <a:ext cx="4872875" cy="40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/>
        </p:nvSpPr>
        <p:spPr>
          <a:xfrm>
            <a:off x="225275" y="47300"/>
            <a:ext cx="8766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13. Phases of </a:t>
            </a:r>
            <a:r>
              <a:rPr lang="en" sz="3600">
                <a:solidFill>
                  <a:srgbClr val="FF0000"/>
                </a:solidFill>
              </a:rPr>
              <a:t>Mitosis</a:t>
            </a:r>
            <a:r>
              <a:rPr lang="en" sz="3600"/>
              <a:t> → </a:t>
            </a: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IPMAT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800" y="1109600"/>
            <a:ext cx="4938450" cy="3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9"/>
          <p:cNvSpPr txBox="1"/>
          <p:nvPr/>
        </p:nvSpPr>
        <p:spPr>
          <a:xfrm>
            <a:off x="384750" y="1306150"/>
            <a:ext cx="25305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1. (</a:t>
            </a:r>
            <a:r>
              <a:rPr b="1" lang="en" sz="1800">
                <a:solidFill>
                  <a:schemeClr val="dk1"/>
                </a:solidFill>
              </a:rPr>
              <a:t>Interphase)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2.  </a:t>
            </a:r>
            <a:r>
              <a:rPr b="1" lang="en" sz="1800" u="sng">
                <a:solidFill>
                  <a:srgbClr val="FF0000"/>
                </a:solidFill>
              </a:rPr>
              <a:t>Prophase  </a:t>
            </a:r>
            <a:br>
              <a:rPr b="1" lang="en" sz="1800">
                <a:solidFill>
                  <a:srgbClr val="FF0000"/>
                </a:solidFill>
              </a:rPr>
            </a:br>
            <a:r>
              <a:rPr b="1" lang="en" sz="1800">
                <a:solidFill>
                  <a:srgbClr val="FF0000"/>
                </a:solidFill>
              </a:rPr>
              <a:t>3. Metaphase 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4.  </a:t>
            </a:r>
            <a:r>
              <a:rPr b="1" lang="en" sz="1800" u="sng">
                <a:solidFill>
                  <a:srgbClr val="FF0000"/>
                </a:solidFill>
              </a:rPr>
              <a:t>Anaphase</a:t>
            </a:r>
            <a:br>
              <a:rPr b="1" lang="en" sz="1800">
                <a:solidFill>
                  <a:srgbClr val="FF0000"/>
                </a:solidFill>
              </a:rPr>
            </a:br>
            <a:r>
              <a:rPr b="1" lang="en" sz="1800">
                <a:solidFill>
                  <a:srgbClr val="FF0000"/>
                </a:solidFill>
              </a:rPr>
              <a:t>5.  Telophase  </a:t>
            </a:r>
            <a:br>
              <a:rPr b="1" lang="en" sz="1800">
                <a:solidFill>
                  <a:srgbClr val="FF0000"/>
                </a:solidFill>
              </a:rPr>
            </a:br>
            <a:r>
              <a:rPr b="1" lang="en" sz="1800">
                <a:solidFill>
                  <a:srgbClr val="FF0000"/>
                </a:solidFill>
              </a:rPr>
              <a:t>      </a:t>
            </a:r>
            <a:r>
              <a:rPr b="1" lang="en" sz="1800">
                <a:solidFill>
                  <a:schemeClr val="dk1"/>
                </a:solidFill>
              </a:rPr>
              <a:t>(6. </a:t>
            </a:r>
            <a:r>
              <a:rPr b="1" lang="en" sz="1800" u="sng">
                <a:solidFill>
                  <a:schemeClr val="dk1"/>
                </a:solidFill>
              </a:rPr>
              <a:t>Cytokinesis</a:t>
            </a:r>
            <a:r>
              <a:rPr b="1" lang="en" sz="1800">
                <a:solidFill>
                  <a:schemeClr val="dk1"/>
                </a:solidFill>
              </a:rPr>
              <a:t>)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925" y="120913"/>
            <a:ext cx="6311706" cy="50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/>
        </p:nvSpPr>
        <p:spPr>
          <a:xfrm>
            <a:off x="210750" y="116750"/>
            <a:ext cx="5459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14. What happens during each phase?</a:t>
            </a:r>
            <a:endParaRPr sz="2400"/>
          </a:p>
        </p:txBody>
      </p:sp>
      <p:sp>
        <p:nvSpPr>
          <p:cNvPr id="244" name="Google Shape;244;p41"/>
          <p:cNvSpPr txBox="1"/>
          <p:nvPr/>
        </p:nvSpPr>
        <p:spPr>
          <a:xfrm>
            <a:off x="368675" y="883750"/>
            <a:ext cx="47976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00"/>
                </a:highlight>
              </a:rPr>
              <a:t>Prophase</a:t>
            </a:r>
            <a:r>
              <a:rPr lang="en" sz="2100">
                <a:solidFill>
                  <a:schemeClr val="dk1"/>
                </a:solidFill>
              </a:rPr>
              <a:t>: Chromosomes visible, </a:t>
            </a:r>
            <a:r>
              <a:rPr lang="en" sz="2100" u="sng">
                <a:solidFill>
                  <a:schemeClr val="dk1"/>
                </a:solidFill>
              </a:rPr>
              <a:t>spindle</a:t>
            </a:r>
            <a:r>
              <a:rPr lang="en" sz="2100">
                <a:solidFill>
                  <a:schemeClr val="dk1"/>
                </a:solidFill>
              </a:rPr>
              <a:t> forms as centrioles move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00"/>
                </a:highlight>
              </a:rPr>
              <a:t>Metaphase</a:t>
            </a:r>
            <a:r>
              <a:rPr lang="en" sz="2100">
                <a:solidFill>
                  <a:schemeClr val="dk1"/>
                </a:solidFill>
              </a:rPr>
              <a:t>:  Chromosomes line up along </a:t>
            </a:r>
            <a:r>
              <a:rPr lang="en" sz="2100" u="sng">
                <a:solidFill>
                  <a:schemeClr val="dk1"/>
                </a:solidFill>
              </a:rPr>
              <a:t>equator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00"/>
                </a:highlight>
              </a:rPr>
              <a:t>Anaphase</a:t>
            </a:r>
            <a:r>
              <a:rPr lang="en" sz="2100">
                <a:solidFill>
                  <a:schemeClr val="dk1"/>
                </a:solidFill>
              </a:rPr>
              <a:t>:  </a:t>
            </a:r>
            <a:r>
              <a:rPr lang="en" sz="2100" u="sng">
                <a:solidFill>
                  <a:schemeClr val="dk1"/>
                </a:solidFill>
              </a:rPr>
              <a:t>Chromatids</a:t>
            </a:r>
            <a:r>
              <a:rPr lang="en" sz="2100">
                <a:solidFill>
                  <a:schemeClr val="dk1"/>
                </a:solidFill>
              </a:rPr>
              <a:t> separate</a:t>
            </a:r>
            <a:br>
              <a:rPr lang="en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00"/>
                </a:highlight>
              </a:rPr>
              <a:t>Telophase</a:t>
            </a:r>
            <a:r>
              <a:rPr lang="en" sz="2100">
                <a:solidFill>
                  <a:schemeClr val="dk1"/>
                </a:solidFill>
              </a:rPr>
              <a:t>:  Nuclear membrane forms, </a:t>
            </a:r>
            <a:r>
              <a:rPr lang="en" sz="2100" u="sng">
                <a:solidFill>
                  <a:schemeClr val="dk1"/>
                </a:solidFill>
              </a:rPr>
              <a:t>cytokinesis</a:t>
            </a:r>
            <a:r>
              <a:rPr lang="en" sz="2100">
                <a:solidFill>
                  <a:schemeClr val="dk1"/>
                </a:solidFill>
              </a:rPr>
              <a:t> begins</a:t>
            </a:r>
            <a:endParaRPr/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550" y="116750"/>
            <a:ext cx="208661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00" y="835550"/>
            <a:ext cx="4510025" cy="32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016" y="1969650"/>
            <a:ext cx="4753157" cy="30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3"/>
          <p:cNvSpPr txBox="1"/>
          <p:nvPr/>
        </p:nvSpPr>
        <p:spPr>
          <a:xfrm>
            <a:off x="6135100" y="2028350"/>
            <a:ext cx="22722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centromere</a:t>
            </a:r>
            <a:endParaRPr sz="2400"/>
          </a:p>
        </p:txBody>
      </p:sp>
      <p:sp>
        <p:nvSpPr>
          <p:cNvPr id="257" name="Google Shape;257;p43"/>
          <p:cNvSpPr txBox="1"/>
          <p:nvPr/>
        </p:nvSpPr>
        <p:spPr>
          <a:xfrm>
            <a:off x="6470750" y="2773350"/>
            <a:ext cx="1986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centriole</a:t>
            </a:r>
            <a:endParaRPr sz="2400"/>
          </a:p>
        </p:txBody>
      </p:sp>
      <p:sp>
        <p:nvSpPr>
          <p:cNvPr id="258" name="Google Shape;258;p43"/>
          <p:cNvSpPr txBox="1"/>
          <p:nvPr/>
        </p:nvSpPr>
        <p:spPr>
          <a:xfrm>
            <a:off x="882275" y="4317500"/>
            <a:ext cx="13848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spindle</a:t>
            </a:r>
            <a:endParaRPr sz="2400"/>
          </a:p>
        </p:txBody>
      </p:sp>
      <p:sp>
        <p:nvSpPr>
          <p:cNvPr id="259" name="Google Shape;259;p43"/>
          <p:cNvSpPr txBox="1"/>
          <p:nvPr/>
        </p:nvSpPr>
        <p:spPr>
          <a:xfrm>
            <a:off x="143075" y="109225"/>
            <a:ext cx="64971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15. What is the role of the spindle in mitosis?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	- fibers anchored to the </a:t>
            </a:r>
            <a:r>
              <a:rPr lang="en" sz="2000" u="sng"/>
              <a:t>centrioles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	- attaches to the </a:t>
            </a:r>
            <a:r>
              <a:rPr lang="en" sz="2000" u="sng"/>
              <a:t>centromeres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	- moves </a:t>
            </a:r>
            <a:r>
              <a:rPr lang="en" sz="2000" u="sng"/>
              <a:t>chromosomes</a:t>
            </a:r>
            <a:endParaRPr sz="2000" u="sng"/>
          </a:p>
        </p:txBody>
      </p:sp>
      <p:cxnSp>
        <p:nvCxnSpPr>
          <p:cNvPr id="260" name="Google Shape;260;p43"/>
          <p:cNvCxnSpPr/>
          <p:nvPr/>
        </p:nvCxnSpPr>
        <p:spPr>
          <a:xfrm flipH="1">
            <a:off x="5179950" y="1507875"/>
            <a:ext cx="677700" cy="593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43"/>
          <p:cNvSpPr txBox="1"/>
          <p:nvPr/>
        </p:nvSpPr>
        <p:spPr>
          <a:xfrm>
            <a:off x="5786703" y="1153850"/>
            <a:ext cx="2272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chromosome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g receiving treatment"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200" y="64125"/>
            <a:ext cx="6896000" cy="45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1111550" y="4719750"/>
            <a:ext cx="6596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CAPTION THIS PHOTO.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/>
        </p:nvSpPr>
        <p:spPr>
          <a:xfrm>
            <a:off x="404410" y="982096"/>
            <a:ext cx="34818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marR="0" rt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phases starting at the top.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925" y="149102"/>
            <a:ext cx="4385100" cy="49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4"/>
          <p:cNvSpPr txBox="1"/>
          <p:nvPr/>
        </p:nvSpPr>
        <p:spPr>
          <a:xfrm>
            <a:off x="193575" y="106700"/>
            <a:ext cx="46641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Check Yourself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6550" y="383475"/>
            <a:ext cx="5315900" cy="43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 txBox="1"/>
          <p:nvPr/>
        </p:nvSpPr>
        <p:spPr>
          <a:xfrm>
            <a:off x="255875" y="289700"/>
            <a:ext cx="1300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the phases.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/>
        </p:nvSpPr>
        <p:spPr>
          <a:xfrm>
            <a:off x="162175" y="198600"/>
            <a:ext cx="29535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-215900" lvl="0" marL="317500" marR="0" rt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AutoNum type="arabicPeriod"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phase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17500" marR="0" rt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AutoNum type="arabicPeriod"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X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17500" marR="0" rtl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AutoNum type="arabicPeriod"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Y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251" y="632325"/>
            <a:ext cx="5381400" cy="41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/>
        </p:nvSpPr>
        <p:spPr>
          <a:xfrm>
            <a:off x="503227" y="491734"/>
            <a:ext cx="31470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phase.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6523" y="307901"/>
            <a:ext cx="3959350" cy="453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50" y="274525"/>
            <a:ext cx="5801225" cy="3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8"/>
          <p:cNvSpPr txBox="1"/>
          <p:nvPr/>
        </p:nvSpPr>
        <p:spPr>
          <a:xfrm>
            <a:off x="350450" y="3760600"/>
            <a:ext cx="73218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In humans, each cell (except sex cells) has how many chromosomes? ______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2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After mitosis, how many daughter cells are produced?  _______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3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After mitosis (in a human cell), each daughter cell has how many chromosomes? _____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4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How many phases are in MITOSIS? ___________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5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Which phase of the cell cycle is the longest?  _________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6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During which phase does cytokinesis begin?  __________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8"/>
          <p:cNvSpPr txBox="1"/>
          <p:nvPr/>
        </p:nvSpPr>
        <p:spPr>
          <a:xfrm>
            <a:off x="7136450" y="364900"/>
            <a:ext cx="16995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Bank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Spindle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Centrioles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Chromatin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Interphase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Prophase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Metaphase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Anaphase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Telophase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Cytokinesis</a:t>
            </a:r>
            <a:endParaRPr/>
          </a:p>
        </p:txBody>
      </p:sp>
      <p:sp>
        <p:nvSpPr>
          <p:cNvPr id="294" name="Google Shape;294;p48"/>
          <p:cNvSpPr txBox="1"/>
          <p:nvPr/>
        </p:nvSpPr>
        <p:spPr>
          <a:xfrm>
            <a:off x="60350" y="0"/>
            <a:ext cx="1827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Check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 txBox="1"/>
          <p:nvPr>
            <p:ph idx="1" type="body"/>
          </p:nvPr>
        </p:nvSpPr>
        <p:spPr>
          <a:xfrm>
            <a:off x="186610" y="121875"/>
            <a:ext cx="8770800" cy="3489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None/>
            </a:pPr>
            <a:r>
              <a:rPr lang="en">
                <a:solidFill>
                  <a:srgbClr val="000000"/>
                </a:solidFill>
              </a:rPr>
              <a:t>16. Cytokinesis in Plants and Animals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9"/>
          <p:cNvPicPr preferRelativeResize="0"/>
          <p:nvPr/>
        </p:nvPicPr>
        <p:blipFill rotWithShape="1">
          <a:blip r:embed="rId3">
            <a:alphaModFix/>
          </a:blip>
          <a:srcRect b="0" l="0" r="51923" t="0"/>
          <a:stretch/>
        </p:blipFill>
        <p:spPr>
          <a:xfrm>
            <a:off x="2489825" y="599250"/>
            <a:ext cx="3159824" cy="43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9"/>
          <p:cNvPicPr preferRelativeResize="0"/>
          <p:nvPr/>
        </p:nvPicPr>
        <p:blipFill rotWithShape="1">
          <a:blip r:embed="rId3">
            <a:alphaModFix/>
          </a:blip>
          <a:srcRect b="0" l="48187" r="0" t="0"/>
          <a:stretch/>
        </p:blipFill>
        <p:spPr>
          <a:xfrm>
            <a:off x="5551875" y="599250"/>
            <a:ext cx="3405526" cy="43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9"/>
          <p:cNvSpPr txBox="1"/>
          <p:nvPr/>
        </p:nvSpPr>
        <p:spPr>
          <a:xfrm>
            <a:off x="293475" y="891275"/>
            <a:ext cx="20604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Animal cells pinch inward to make </a:t>
            </a:r>
            <a:r>
              <a:rPr lang="en" sz="1800" u="sng"/>
              <a:t>daughter</a:t>
            </a:r>
            <a:r>
              <a:rPr lang="en" sz="1800"/>
              <a:t> cells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Plants cells build a new cell </a:t>
            </a:r>
            <a:r>
              <a:rPr lang="en" sz="1800" u="sng"/>
              <a:t>wall</a:t>
            </a:r>
            <a:r>
              <a:rPr lang="en" sz="1800"/>
              <a:t>. 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>
            <p:ph idx="1" type="body"/>
          </p:nvPr>
        </p:nvSpPr>
        <p:spPr>
          <a:xfrm>
            <a:off x="207675" y="85500"/>
            <a:ext cx="5397900" cy="24525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17.</a:t>
            </a:r>
            <a:r>
              <a:rPr b="1" lang="en" sz="3600">
                <a:solidFill>
                  <a:srgbClr val="000000"/>
                </a:solidFill>
              </a:rPr>
              <a:t> </a:t>
            </a:r>
            <a:r>
              <a:rPr b="1" lang="en" sz="3600">
                <a:solidFill>
                  <a:srgbClr val="000000"/>
                </a:solidFill>
              </a:rPr>
              <a:t>Cancer</a:t>
            </a:r>
            <a:r>
              <a:rPr lang="en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- results when DNA is copied with an error during </a:t>
            </a:r>
            <a:r>
              <a:rPr lang="en" sz="2000" u="sng">
                <a:solidFill>
                  <a:srgbClr val="000000"/>
                </a:solidFill>
              </a:rPr>
              <a:t>interphase</a:t>
            </a:r>
            <a:r>
              <a:rPr lang="en" sz="2000">
                <a:solidFill>
                  <a:srgbClr val="000000"/>
                </a:solidFill>
              </a:rPr>
              <a:t>.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- That error prevents the cells from knowing when to </a:t>
            </a:r>
            <a:r>
              <a:rPr lang="en" sz="2000" u="sng">
                <a:solidFill>
                  <a:srgbClr val="000000"/>
                </a:solidFill>
              </a:rPr>
              <a:t>stop dividing</a:t>
            </a:r>
            <a:r>
              <a:rPr lang="en" sz="2000">
                <a:solidFill>
                  <a:srgbClr val="000000"/>
                </a:solidFill>
              </a:rPr>
              <a:t>.  </a:t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Related image" id="308" name="Google Shape;3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226" y="2620824"/>
            <a:ext cx="5289374" cy="227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ncer cells" id="309" name="Google Shape;309;p50"/>
          <p:cNvPicPr preferRelativeResize="0"/>
          <p:nvPr/>
        </p:nvPicPr>
        <p:blipFill rotWithShape="1">
          <a:blip r:embed="rId4">
            <a:alphaModFix/>
          </a:blip>
          <a:srcRect b="12217" l="4595" r="4604" t="8140"/>
          <a:stretch/>
        </p:blipFill>
        <p:spPr>
          <a:xfrm>
            <a:off x="5836675" y="253739"/>
            <a:ext cx="3216501" cy="20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0"/>
          <p:cNvSpPr txBox="1"/>
          <p:nvPr/>
        </p:nvSpPr>
        <p:spPr>
          <a:xfrm>
            <a:off x="403175" y="2891600"/>
            <a:ext cx="2812500" cy="1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Metastasis</a:t>
            </a:r>
            <a:r>
              <a:rPr lang="en" sz="2000">
                <a:solidFill>
                  <a:schemeClr val="dk1"/>
                </a:solidFill>
              </a:rPr>
              <a:t> = malignant growths that occur a distance from the </a:t>
            </a:r>
            <a:r>
              <a:rPr lang="en" sz="2000" u="sng">
                <a:solidFill>
                  <a:schemeClr val="dk1"/>
                </a:solidFill>
              </a:rPr>
              <a:t>primary</a:t>
            </a:r>
            <a:r>
              <a:rPr lang="en" sz="2000">
                <a:solidFill>
                  <a:schemeClr val="dk1"/>
                </a:solidFill>
              </a:rPr>
              <a:t> site of cancer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ancer cells" id="315" name="Google Shape;315;p51"/>
          <p:cNvPicPr preferRelativeResize="0"/>
          <p:nvPr/>
        </p:nvPicPr>
        <p:blipFill rotWithShape="1">
          <a:blip r:embed="rId3">
            <a:alphaModFix/>
          </a:blip>
          <a:srcRect b="0" l="0" r="0" t="13382"/>
          <a:stretch/>
        </p:blipFill>
        <p:spPr>
          <a:xfrm>
            <a:off x="1220363" y="717700"/>
            <a:ext cx="6703275" cy="42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1"/>
          <p:cNvSpPr txBox="1"/>
          <p:nvPr/>
        </p:nvSpPr>
        <p:spPr>
          <a:xfrm>
            <a:off x="270925" y="154325"/>
            <a:ext cx="5948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18.  Comparing Normal Cells to Cancer Cells</a:t>
            </a: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/>
          <p:nvPr>
            <p:ph type="title"/>
          </p:nvPr>
        </p:nvSpPr>
        <p:spPr>
          <a:xfrm>
            <a:off x="48100" y="0"/>
            <a:ext cx="8520600" cy="572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19. Why do errors happen?</a:t>
            </a:r>
            <a:endParaRPr/>
          </a:p>
        </p:txBody>
      </p:sp>
      <p:sp>
        <p:nvSpPr>
          <p:cNvPr id="322" name="Google Shape;322;p52"/>
          <p:cNvSpPr txBox="1"/>
          <p:nvPr>
            <p:ph idx="1" type="body"/>
          </p:nvPr>
        </p:nvSpPr>
        <p:spPr>
          <a:xfrm>
            <a:off x="318750" y="753425"/>
            <a:ext cx="3355200" cy="41883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--DNA is damaged by chemicals called </a:t>
            </a:r>
            <a:r>
              <a:rPr b="1" lang="en" u="sng"/>
              <a:t>CARCINOGENS</a:t>
            </a:r>
            <a:r>
              <a:rPr lang="en"/>
              <a:t>.   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rPr lang="en"/>
              <a:t>-When you are exposed to these chemicals, your risk of cancer increases.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rPr lang="en"/>
              <a:t>Some examples:  </a:t>
            </a:r>
            <a:endParaRPr/>
          </a:p>
          <a:p>
            <a:pPr indent="-342900" lvl="0" marL="457200" rtl="0" algn="l">
              <a:spcBef>
                <a:spcPts val="17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Smoking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UV radiation (sunlight)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pesticides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Asbestos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cancer carcinogens" id="323" name="Google Shape;3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475" y="753425"/>
            <a:ext cx="5061525" cy="43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type="title"/>
          </p:nvPr>
        </p:nvSpPr>
        <p:spPr>
          <a:xfrm>
            <a:off x="144050" y="161275"/>
            <a:ext cx="5170500" cy="572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20. Can you catch cancer?</a:t>
            </a:r>
            <a:endParaRPr/>
          </a:p>
        </p:txBody>
      </p:sp>
      <p:sp>
        <p:nvSpPr>
          <p:cNvPr id="329" name="Google Shape;329;p53"/>
          <p:cNvSpPr txBox="1"/>
          <p:nvPr>
            <p:ph idx="1" type="body"/>
          </p:nvPr>
        </p:nvSpPr>
        <p:spPr>
          <a:xfrm>
            <a:off x="340200" y="903150"/>
            <a:ext cx="4867500" cy="32538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-Cancer is not contagious, but some VIRUSES can cause cells to become cancerous.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rPr lang="en"/>
              <a:t>-HPV or Human </a:t>
            </a:r>
            <a:r>
              <a:rPr lang="en"/>
              <a:t>Papillomavirus</a:t>
            </a:r>
            <a:r>
              <a:rPr lang="en"/>
              <a:t> Virus has been linked to cervical cancer.  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rPr lang="en"/>
              <a:t>-A vaccine to protect you from HPV can reduce the chance of cervical cancer. 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gardasil" id="330" name="Google Shape;3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550" y="28525"/>
            <a:ext cx="3684975" cy="246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yringe" id="331" name="Google Shape;33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875" y="2489975"/>
            <a:ext cx="2595874" cy="1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3"/>
          <p:cNvSpPr txBox="1"/>
          <p:nvPr/>
        </p:nvSpPr>
        <p:spPr>
          <a:xfrm>
            <a:off x="5485675" y="4078600"/>
            <a:ext cx="3597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schools require students to get an HPV Vaccine, why or why not?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boys get this vaccine?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750" y="152338"/>
            <a:ext cx="3455121" cy="2211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g receiving treatment" id="112" name="Google Shape;1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600" y="152350"/>
            <a:ext cx="3317424" cy="22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/>
          <p:nvPr/>
        </p:nvSpPr>
        <p:spPr>
          <a:xfrm>
            <a:off x="1310650" y="2463675"/>
            <a:ext cx="6369300" cy="63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/>
              <a:t>Cell Division and Cancer</a:t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1460625" y="3138300"/>
            <a:ext cx="6461400" cy="126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A2A2A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“Humans and dogs are 95 percent identical genetically — and the </a:t>
            </a:r>
            <a:r>
              <a:rPr lang="en" sz="1800" u="sng">
                <a:solidFill>
                  <a:srgbClr val="3062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diseases that affect humans</a:t>
            </a:r>
            <a:r>
              <a:rPr lang="en" sz="1800">
                <a:solidFill>
                  <a:srgbClr val="2A2A2A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including breast cancer, prostate cancer, and melanoma are almost identical."   </a:t>
            </a:r>
            <a:br>
              <a:rPr lang="en" sz="1800">
                <a:solidFill>
                  <a:srgbClr val="2A2A2A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</a:br>
            <a:r>
              <a:rPr lang="en" sz="1800">
                <a:solidFill>
                  <a:srgbClr val="2A2A2A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											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6"/>
              </a:rPr>
              <a:t>NBC News</a:t>
            </a:r>
            <a:endParaRPr sz="1800"/>
          </a:p>
        </p:txBody>
      </p:sp>
      <p:sp>
        <p:nvSpPr>
          <p:cNvPr id="115" name="Google Shape;115;p27"/>
          <p:cNvSpPr txBox="1"/>
          <p:nvPr/>
        </p:nvSpPr>
        <p:spPr>
          <a:xfrm>
            <a:off x="1385775" y="4598050"/>
            <a:ext cx="6611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Watch short video:  </a:t>
            </a:r>
            <a:r>
              <a:rPr lang="en" u="sng">
                <a:solidFill>
                  <a:schemeClr val="hlink"/>
                </a:solidFill>
                <a:hlinkClick r:id="rId7"/>
              </a:rPr>
              <a:t>Could Dogs Hold the Key to Curing Cancer? </a:t>
            </a:r>
            <a:r>
              <a:rPr lang="en"/>
              <a:t>  (2 min)</a:t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0925" y="2431625"/>
            <a:ext cx="639000" cy="6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/>
          <p:nvPr>
            <p:ph type="title"/>
          </p:nvPr>
        </p:nvSpPr>
        <p:spPr>
          <a:xfrm>
            <a:off x="103345" y="120265"/>
            <a:ext cx="8664000" cy="6687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HeLa Cells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4"/>
          <p:cNvSpPr txBox="1"/>
          <p:nvPr>
            <p:ph idx="1" type="body"/>
          </p:nvPr>
        </p:nvSpPr>
        <p:spPr>
          <a:xfrm>
            <a:off x="308575" y="977376"/>
            <a:ext cx="4774200" cy="3139800"/>
          </a:xfrm>
          <a:prstGeom prst="rect">
            <a:avLst/>
          </a:prstGeom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-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HeLa cell is a cell type in an immortal cell line used in scientific </a:t>
            </a: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-Cells were 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cervical cancer cells taken from </a:t>
            </a: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Henrietta Lacks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patient who eventually died of her cancer on October 4, 1951.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4"/>
          <p:cNvSpPr txBox="1"/>
          <p:nvPr/>
        </p:nvSpPr>
        <p:spPr>
          <a:xfrm>
            <a:off x="5577875" y="477023"/>
            <a:ext cx="34035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Article on Henrietta Lacks</a:t>
            </a:r>
            <a:endParaRPr sz="2200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descr="Image result for immortal life of henrietta lacks" id="340" name="Google Shape;34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4850" y="1100850"/>
            <a:ext cx="2429194" cy="36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4"/>
          <p:cNvSpPr txBox="1"/>
          <p:nvPr/>
        </p:nvSpPr>
        <p:spPr>
          <a:xfrm>
            <a:off x="308575" y="4189650"/>
            <a:ext cx="4657500" cy="740100"/>
          </a:xfrm>
          <a:prstGeom prst="rect">
            <a:avLst/>
          </a:prstGeom>
          <a:noFill/>
          <a:ln cap="flat" cmpd="sng" w="1905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For fun:  what would the name of your immortal line of cells be?  (First two letters of your first name + first two letters of your last name.) </a:t>
            </a:r>
            <a:endParaRPr i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/>
          <p:nvPr>
            <p:ph type="title"/>
          </p:nvPr>
        </p:nvSpPr>
        <p:spPr>
          <a:xfrm>
            <a:off x="119350" y="142250"/>
            <a:ext cx="8520600" cy="572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22. </a:t>
            </a:r>
            <a:r>
              <a:rPr lang="en"/>
              <a:t>How Do We Treat Cancer?</a:t>
            </a:r>
            <a:endParaRPr/>
          </a:p>
        </p:txBody>
      </p:sp>
      <p:sp>
        <p:nvSpPr>
          <p:cNvPr id="347" name="Google Shape;347;p55"/>
          <p:cNvSpPr txBox="1"/>
          <p:nvPr>
            <p:ph idx="1" type="body"/>
          </p:nvPr>
        </p:nvSpPr>
        <p:spPr>
          <a:xfrm>
            <a:off x="311700" y="853250"/>
            <a:ext cx="8520600" cy="13050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00000"/>
                </a:solidFill>
              </a:rPr>
              <a:t>-Chemotherapy</a:t>
            </a:r>
            <a:r>
              <a:rPr lang="en" sz="2200">
                <a:solidFill>
                  <a:srgbClr val="000000"/>
                </a:solidFill>
              </a:rPr>
              <a:t> =   </a:t>
            </a:r>
            <a:r>
              <a:rPr lang="en" sz="2200">
                <a:solidFill>
                  <a:srgbClr val="000000"/>
                </a:solidFill>
              </a:rPr>
              <a:t>Drugs stop the replication of DNA  or stop </a:t>
            </a:r>
            <a:r>
              <a:rPr lang="en" sz="2200">
                <a:solidFill>
                  <a:srgbClr val="000000"/>
                </a:solidFill>
              </a:rPr>
              <a:t>spindle fiber formation </a:t>
            </a:r>
            <a:br>
              <a:rPr lang="en" sz="2200">
                <a:solidFill>
                  <a:srgbClr val="000000"/>
                </a:solidFill>
              </a:rPr>
            </a:br>
            <a:endParaRPr b="1" sz="220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5"/>
          <p:cNvSpPr txBox="1"/>
          <p:nvPr/>
        </p:nvSpPr>
        <p:spPr>
          <a:xfrm>
            <a:off x="426250" y="1966500"/>
            <a:ext cx="2849700" cy="20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-These chemicals  also damage healthy cells, which is why patients may lose their </a:t>
            </a:r>
            <a:r>
              <a:rPr lang="en" sz="2200" u="sng"/>
              <a:t>hair.</a:t>
            </a:r>
            <a:endParaRPr sz="2200" u="sng"/>
          </a:p>
        </p:txBody>
      </p:sp>
      <p:pic>
        <p:nvPicPr>
          <p:cNvPr id="349" name="Google Shape;34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775" y="2026500"/>
            <a:ext cx="4765243" cy="268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/>
          <p:nvPr>
            <p:ph idx="1" type="body"/>
          </p:nvPr>
        </p:nvSpPr>
        <p:spPr>
          <a:xfrm>
            <a:off x="253900" y="290150"/>
            <a:ext cx="4090800" cy="25254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</a:rPr>
              <a:t>23. Radiation treatments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- target the </a:t>
            </a:r>
            <a:r>
              <a:rPr lang="en" sz="2600" u="sng">
                <a:solidFill>
                  <a:srgbClr val="000000"/>
                </a:solidFill>
              </a:rPr>
              <a:t>tumor</a:t>
            </a:r>
            <a:r>
              <a:rPr lang="en" sz="2600">
                <a:solidFill>
                  <a:srgbClr val="000000"/>
                </a:solidFill>
              </a:rPr>
              <a:t> directly and destroy the cells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-  It can also destroy </a:t>
            </a:r>
            <a:r>
              <a:rPr lang="en" sz="2600" u="sng">
                <a:solidFill>
                  <a:srgbClr val="000000"/>
                </a:solidFill>
              </a:rPr>
              <a:t>healthy</a:t>
            </a:r>
            <a:r>
              <a:rPr lang="en" sz="2600">
                <a:solidFill>
                  <a:srgbClr val="000000"/>
                </a:solidFill>
              </a:rPr>
              <a:t> cells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70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cancer radiation therapy" id="355" name="Google Shape;355;p56"/>
          <p:cNvPicPr preferRelativeResize="0"/>
          <p:nvPr/>
        </p:nvPicPr>
        <p:blipFill rotWithShape="1">
          <a:blip r:embed="rId3">
            <a:alphaModFix/>
          </a:blip>
          <a:srcRect b="11442" l="20275" r="24222" t="0"/>
          <a:stretch/>
        </p:blipFill>
        <p:spPr>
          <a:xfrm>
            <a:off x="4344698" y="459575"/>
            <a:ext cx="4730750" cy="338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/>
          <p:nvPr/>
        </p:nvSpPr>
        <p:spPr>
          <a:xfrm>
            <a:off x="259625" y="309975"/>
            <a:ext cx="4666200" cy="3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24. Tissue Removal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-</a:t>
            </a:r>
            <a:r>
              <a:rPr lang="en" sz="2800"/>
              <a:t>Doctors may remove the tissue that is cancerous, such as an </a:t>
            </a:r>
            <a:r>
              <a:rPr lang="en" sz="2800" u="sng"/>
              <a:t>amputation</a:t>
            </a:r>
            <a:r>
              <a:rPr lang="en" sz="2800"/>
              <a:t> of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/>
              <a:t>- women with breast cancer may have a </a:t>
            </a:r>
            <a:r>
              <a:rPr lang="en" sz="2800" u="sng"/>
              <a:t>mastectomy</a:t>
            </a:r>
            <a:endParaRPr sz="2800" u="sng"/>
          </a:p>
        </p:txBody>
      </p:sp>
      <p:pic>
        <p:nvPicPr>
          <p:cNvPr id="361" name="Google Shape;36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824" y="140550"/>
            <a:ext cx="4120776" cy="309057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7"/>
          <p:cNvSpPr txBox="1"/>
          <p:nvPr/>
        </p:nvSpPr>
        <p:spPr>
          <a:xfrm>
            <a:off x="5125575" y="3400550"/>
            <a:ext cx="37335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Osteosarcoma is bone cancer, common in golden retrievers.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Usually treated by amputation. </a:t>
            </a:r>
            <a:endParaRPr i="1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8"/>
          <p:cNvSpPr txBox="1"/>
          <p:nvPr>
            <p:ph type="title"/>
          </p:nvPr>
        </p:nvSpPr>
        <p:spPr>
          <a:xfrm>
            <a:off x="202900" y="103225"/>
            <a:ext cx="8520600" cy="5727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Ticket:</a:t>
            </a:r>
            <a:endParaRPr/>
          </a:p>
        </p:txBody>
      </p:sp>
      <p:sp>
        <p:nvSpPr>
          <p:cNvPr id="368" name="Google Shape;368;p58"/>
          <p:cNvSpPr txBox="1"/>
          <p:nvPr>
            <p:ph idx="1" type="body"/>
          </p:nvPr>
        </p:nvSpPr>
        <p:spPr>
          <a:xfrm>
            <a:off x="240450" y="912950"/>
            <a:ext cx="5052900" cy="3862800"/>
          </a:xfrm>
          <a:prstGeom prst="rect">
            <a:avLst/>
          </a:prstGeom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1. Why do you think it’s difficult to cure cancer?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2. Some individuals make claims that there is a cure for cancer but it is being hidden to keep more people sick.  Given what you know about cancer, do you think this is likely?   Why or why not?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3.  Why are dogs useful models for studying cancer in humans?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600" y="103225"/>
            <a:ext cx="3505175" cy="35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350" y="231825"/>
            <a:ext cx="6614350" cy="45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950" y="2357650"/>
            <a:ext cx="3911801" cy="260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175" y="66925"/>
            <a:ext cx="3943583" cy="22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/>
          <p:nvPr/>
        </p:nvSpPr>
        <p:spPr>
          <a:xfrm>
            <a:off x="315450" y="260175"/>
            <a:ext cx="39435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</a:t>
            </a:r>
            <a:r>
              <a:rPr b="1" lang="en" sz="1800"/>
              <a:t>Dogs are also good</a:t>
            </a:r>
            <a:r>
              <a:rPr lang="en" sz="1800"/>
              <a:t> </a:t>
            </a:r>
            <a:r>
              <a:rPr b="1" lang="en" sz="1800" u="sng"/>
              <a:t>MODELS </a:t>
            </a:r>
            <a:r>
              <a:rPr lang="en" sz="1800"/>
              <a:t>for cancer studies because they live closely with humans.  Things that cause cancer in humans cause cancer in dogs.</a:t>
            </a:r>
            <a:endParaRPr sz="1800"/>
          </a:p>
        </p:txBody>
      </p:sp>
      <p:sp>
        <p:nvSpPr>
          <p:cNvPr id="124" name="Google Shape;124;p28"/>
          <p:cNvSpPr txBox="1"/>
          <p:nvPr/>
        </p:nvSpPr>
        <p:spPr>
          <a:xfrm>
            <a:off x="577275" y="2219225"/>
            <a:ext cx="36261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are the </a:t>
            </a:r>
            <a:r>
              <a:rPr lang="en" sz="2000"/>
              <a:t>different types of cancer you have heard of.  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Are they all the same? </a:t>
            </a:r>
            <a:br>
              <a:rPr lang="en" sz="2000"/>
            </a:br>
            <a:r>
              <a:rPr lang="en" sz="2000"/>
              <a:t>Are some worse than others?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/>
        </p:nvSpPr>
        <p:spPr>
          <a:xfrm>
            <a:off x="342150" y="188775"/>
            <a:ext cx="4639500" cy="47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3.  Mini - Group Discussion</a:t>
            </a:r>
            <a:r>
              <a:rPr lang="en"/>
              <a:t>   (~ 10 minutes)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</a:t>
            </a:r>
            <a:r>
              <a:rPr lang="en" sz="1800"/>
              <a:t>. Do you know anyone who has cancer or who has died of cancer?   Describe your experiences and share with the group.    What are some experiences people have in common?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b.  Why do you think it’s difficult to cure cancer?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c.  If your dog had cancer, would you give treatment (amputation, chemotherapy, radiation)</a:t>
            </a:r>
            <a:r>
              <a:rPr lang="en" sz="1800">
                <a:solidFill>
                  <a:schemeClr val="dk1"/>
                </a:solidFill>
              </a:rPr>
              <a:t>? Explain your position.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dog questioning" id="130" name="Google Shape;1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675" y="229925"/>
            <a:ext cx="3932625" cy="44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9"/>
          <p:cNvSpPr txBox="1"/>
          <p:nvPr/>
        </p:nvSpPr>
        <p:spPr>
          <a:xfrm>
            <a:off x="7387775" y="267300"/>
            <a:ext cx="16884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one person summarize your group’s responses to turn in.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/>
        </p:nvSpPr>
        <p:spPr>
          <a:xfrm>
            <a:off x="135525" y="136650"/>
            <a:ext cx="7444500" cy="63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1425" lIns="31425" spcFirstLastPara="1" rIns="31425" wrap="square" tIns="31425">
            <a:noAutofit/>
          </a:bodyPr>
          <a:lstStyle/>
          <a:p>
            <a:pPr indent="0" lvl="0" marL="0" marR="0" rtl="0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/>
              <a:t>4.  What exactly is cancer?</a:t>
            </a:r>
            <a:endParaRPr b="1"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356375" y="775638"/>
            <a:ext cx="6803400" cy="17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Cancer occurs when cells of your body begin to </a:t>
            </a:r>
            <a:r>
              <a:rPr lang="en" sz="2000" u="sng"/>
              <a:t>divide</a:t>
            </a:r>
            <a:r>
              <a:rPr lang="en" sz="2000"/>
              <a:t> uncontrollably and form a tumor.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</a:t>
            </a:r>
            <a:r>
              <a:rPr lang="en" sz="2000"/>
              <a:t>If the tumor stops growing, it is called </a:t>
            </a:r>
            <a:r>
              <a:rPr lang="en" sz="2000" u="sng"/>
              <a:t>BENIGN</a:t>
            </a:r>
            <a:r>
              <a:rPr lang="en" sz="2000"/>
              <a:t>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 </a:t>
            </a:r>
            <a:r>
              <a:rPr lang="en" sz="2000"/>
              <a:t>If the tumor continues to grow, it is called  </a:t>
            </a:r>
            <a:r>
              <a:rPr lang="en" sz="2000" u="sng"/>
              <a:t>MALIGNANT</a:t>
            </a:r>
            <a:r>
              <a:rPr lang="en" sz="2000"/>
              <a:t>.</a:t>
            </a:r>
            <a:endParaRPr sz="2000"/>
          </a:p>
        </p:txBody>
      </p:sp>
      <p:pic>
        <p:nvPicPr>
          <p:cNvPr descr="cancer cells growing through normal tissue diagram" id="138" name="Google Shape;1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450" y="2767850"/>
            <a:ext cx="3376775" cy="191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cer cells growing diagram" id="139" name="Google Shape;13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150" y="2599963"/>
            <a:ext cx="3861125" cy="219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30"/>
          <p:cNvCxnSpPr/>
          <p:nvPr/>
        </p:nvCxnSpPr>
        <p:spPr>
          <a:xfrm flipH="1" rot="10800000">
            <a:off x="4281675" y="3814925"/>
            <a:ext cx="890400" cy="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30"/>
          <p:cNvSpPr txBox="1"/>
          <p:nvPr/>
        </p:nvSpPr>
        <p:spPr>
          <a:xfrm>
            <a:off x="7252375" y="210275"/>
            <a:ext cx="1667100" cy="10257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doctor who specializes in cancer is called an </a:t>
            </a:r>
            <a:r>
              <a:rPr b="1" lang="en" u="sng"/>
              <a:t>ONCOLOGIST.</a:t>
            </a:r>
            <a:endParaRPr b="1" u="sng"/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0075" y="1294888"/>
            <a:ext cx="1129175" cy="12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/>
        </p:nvSpPr>
        <p:spPr>
          <a:xfrm>
            <a:off x="228200" y="53550"/>
            <a:ext cx="87981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5.  </a:t>
            </a:r>
            <a:r>
              <a:rPr lang="en" sz="2400"/>
              <a:t>Cancer is a disorder of the </a:t>
            </a:r>
            <a:r>
              <a:rPr b="1" lang="en" sz="2400" u="sng"/>
              <a:t>CELL CYCLE</a:t>
            </a:r>
            <a:r>
              <a:rPr lang="en" sz="2400"/>
              <a:t>.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900" y="892800"/>
            <a:ext cx="4337275" cy="25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/>
          <p:nvPr/>
        </p:nvSpPr>
        <p:spPr>
          <a:xfrm>
            <a:off x="1017175" y="3893325"/>
            <a:ext cx="74838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-</a:t>
            </a:r>
            <a:r>
              <a:rPr lang="en" sz="1900"/>
              <a:t>Cells divide as you grow and repair tissues.  </a:t>
            </a:r>
            <a:br>
              <a:rPr lang="en" sz="1900"/>
            </a:br>
            <a:r>
              <a:rPr lang="en" sz="1900"/>
              <a:t>-Each new cell needs to be an exact copy of the original. </a:t>
            </a:r>
            <a:br>
              <a:rPr lang="en" sz="1900"/>
            </a:br>
            <a:r>
              <a:rPr lang="en" sz="1900"/>
              <a:t>-If there are errors in the process, a cell may become cancerous. </a:t>
            </a:r>
            <a:endParaRPr sz="1900"/>
          </a:p>
        </p:txBody>
      </p:sp>
      <p:pic>
        <p:nvPicPr>
          <p:cNvPr id="150" name="Google Shape;1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00" y="773075"/>
            <a:ext cx="4033150" cy="282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/>
        </p:nvSpPr>
        <p:spPr>
          <a:xfrm>
            <a:off x="182400" y="186725"/>
            <a:ext cx="87792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6. Why do cells become cancer cells?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     </a:t>
            </a:r>
            <a:r>
              <a:rPr lang="en" sz="2400"/>
              <a:t>The answer is in your </a:t>
            </a:r>
            <a:r>
              <a:rPr lang="en" sz="2400" u="sng"/>
              <a:t>genes</a:t>
            </a:r>
            <a:r>
              <a:rPr lang="en" sz="2400"/>
              <a:t>, or your DNA.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Genes control all of your </a:t>
            </a:r>
            <a:r>
              <a:rPr lang="en" sz="2400" u="sng"/>
              <a:t>traits</a:t>
            </a:r>
            <a:endParaRPr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Mutations in genes can lead to </a:t>
            </a:r>
            <a:r>
              <a:rPr lang="en" sz="2400" u="sng"/>
              <a:t>cancer</a:t>
            </a:r>
            <a:r>
              <a:rPr lang="en" sz="2400"/>
              <a:t>. </a:t>
            </a:r>
            <a:endParaRPr sz="2400"/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75" y="1825400"/>
            <a:ext cx="5616427" cy="31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/>
          <p:nvPr/>
        </p:nvSpPr>
        <p:spPr>
          <a:xfrm>
            <a:off x="6965625" y="2204200"/>
            <a:ext cx="20319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We’ll explore how this happens and why.  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If we can establish the causes of cancer, we can find ways to treat cancer. </a:t>
            </a:r>
            <a:endParaRPr i="1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23 chromosomes from a human female are each dyed a different color so they can be distinguished. During most of the cell cycle, each chromosome is elongated into a thin strand that folds over on itself, like a piece of spaghetti.  The chromosomes fill the entire spherical nucleus, but each one is contained in a different part, resulting in a multi-colored sphere. During mitosis, the chromosomes condense into thick, compact bars, each a different color. These bars can be arranged in numerical order to form a karyotype. There are two copies of each chromosome in the karyotype.." id="162" name="Google Shape;1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75" y="217775"/>
            <a:ext cx="5314224" cy="42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 txBox="1"/>
          <p:nvPr/>
        </p:nvSpPr>
        <p:spPr>
          <a:xfrm>
            <a:off x="5743675" y="340275"/>
            <a:ext cx="3140400" cy="3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spcFirstLastPara="1" rIns="75425" wrap="square" tIns="7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7. </a:t>
            </a:r>
            <a:r>
              <a:rPr b="1" lang="en" sz="2000"/>
              <a:t>Chromosomes </a:t>
            </a:r>
            <a:r>
              <a:rPr lang="en" sz="2000"/>
              <a:t> 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 structures in the </a:t>
            </a:r>
            <a:r>
              <a:rPr lang="en" sz="2000" u="sng"/>
              <a:t>nucleus</a:t>
            </a:r>
            <a:r>
              <a:rPr lang="en" sz="2000"/>
              <a:t> that contain DNA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/>
            </a:br>
            <a:r>
              <a:rPr lang="en" sz="2000"/>
              <a:t>- sections of DNA make up genes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Humans have </a:t>
            </a:r>
            <a:r>
              <a:rPr lang="en" sz="2000" u="sng"/>
              <a:t>46</a:t>
            </a:r>
            <a:r>
              <a:rPr lang="en" sz="2000"/>
              <a:t>  in every cell except sperm and eggs.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Dogs have </a:t>
            </a:r>
            <a:r>
              <a:rPr lang="en" sz="2000" u="sng"/>
              <a:t>72</a:t>
            </a:r>
            <a:r>
              <a:rPr lang="en" sz="2000"/>
              <a:t> </a:t>
            </a:r>
            <a:endParaRPr sz="2000"/>
          </a:p>
        </p:txBody>
      </p:sp>
      <p:cxnSp>
        <p:nvCxnSpPr>
          <p:cNvPr id="164" name="Google Shape;164;p33"/>
          <p:cNvCxnSpPr/>
          <p:nvPr/>
        </p:nvCxnSpPr>
        <p:spPr>
          <a:xfrm>
            <a:off x="706025" y="878225"/>
            <a:ext cx="585600" cy="999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33"/>
          <p:cNvSpPr txBox="1"/>
          <p:nvPr/>
        </p:nvSpPr>
        <p:spPr>
          <a:xfrm>
            <a:off x="241100" y="340275"/>
            <a:ext cx="13605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46 chromosomes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Image result for dog questioning" id="166" name="Google Shape;16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100" y="3399500"/>
            <a:ext cx="1446075" cy="16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